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2" r:id="rId4"/>
    <p:sldId id="259" r:id="rId5"/>
    <p:sldId id="258" r:id="rId6"/>
    <p:sldId id="263" r:id="rId7"/>
    <p:sldId id="260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9"/>
  </p:normalViewPr>
  <p:slideViewPr>
    <p:cSldViewPr snapToGrid="0">
      <p:cViewPr varScale="1">
        <p:scale>
          <a:sx n="117" d="100"/>
          <a:sy n="117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hyperlink" Target="mailto:rtjnes10@memphis.edu" TargetMode="Externa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mailto:rtjnes10@memphis.edu" TargetMode="External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3BC85B-740E-403A-9E3E-33A07067532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8789EC6-9552-4E3B-8E49-3BAA1272C897}">
      <dgm:prSet/>
      <dgm:spPr/>
      <dgm:t>
        <a:bodyPr/>
        <a:lstStyle/>
        <a:p>
          <a:r>
            <a:rPr lang="en-US"/>
            <a:t>I will meet with my graduation committee within the coming week to decide on a process for voting on and choosing a graduation speaker.</a:t>
          </a:r>
        </a:p>
      </dgm:t>
    </dgm:pt>
    <dgm:pt modelId="{7E3E36A2-0500-4030-A629-1A933A2FDD53}" type="parTrans" cxnId="{FFE8D1CF-90D3-4288-B315-B59CD9CE3E3D}">
      <dgm:prSet/>
      <dgm:spPr/>
      <dgm:t>
        <a:bodyPr/>
        <a:lstStyle/>
        <a:p>
          <a:endParaRPr lang="en-US"/>
        </a:p>
      </dgm:t>
    </dgm:pt>
    <dgm:pt modelId="{F5F21007-1841-405C-8F9E-F5FD42935779}" type="sibTrans" cxnId="{FFE8D1CF-90D3-4288-B315-B59CD9CE3E3D}">
      <dgm:prSet/>
      <dgm:spPr/>
      <dgm:t>
        <a:bodyPr/>
        <a:lstStyle/>
        <a:p>
          <a:endParaRPr lang="en-US"/>
        </a:p>
      </dgm:t>
    </dgm:pt>
    <dgm:pt modelId="{0AE41A1E-CE09-498D-8DFC-3FBEDE6E270F}">
      <dgm:prSet/>
      <dgm:spPr/>
      <dgm:t>
        <a:bodyPr/>
        <a:lstStyle/>
        <a:p>
          <a:r>
            <a:rPr lang="en-US" dirty="0"/>
            <a:t>Once we produce a process, I will reach out to the 3L class.</a:t>
          </a:r>
        </a:p>
      </dgm:t>
    </dgm:pt>
    <dgm:pt modelId="{CFAF6E97-4FE8-4D62-BF91-72EFCB044A48}" type="parTrans" cxnId="{236BCD6B-D28E-4451-8915-5279104FD22F}">
      <dgm:prSet/>
      <dgm:spPr/>
      <dgm:t>
        <a:bodyPr/>
        <a:lstStyle/>
        <a:p>
          <a:endParaRPr lang="en-US"/>
        </a:p>
      </dgm:t>
    </dgm:pt>
    <dgm:pt modelId="{CCAF9DC8-7D03-415E-8CC5-8597AE194682}" type="sibTrans" cxnId="{236BCD6B-D28E-4451-8915-5279104FD22F}">
      <dgm:prSet/>
      <dgm:spPr/>
      <dgm:t>
        <a:bodyPr/>
        <a:lstStyle/>
        <a:p>
          <a:endParaRPr lang="en-US"/>
        </a:p>
      </dgm:t>
    </dgm:pt>
    <dgm:pt modelId="{8B4B9C5F-C388-4278-8C9D-7A902E61D4F3}" type="pres">
      <dgm:prSet presAssocID="{E13BC85B-740E-403A-9E3E-33A07067532A}" presName="root" presStyleCnt="0">
        <dgm:presLayoutVars>
          <dgm:dir/>
          <dgm:resizeHandles val="exact"/>
        </dgm:presLayoutVars>
      </dgm:prSet>
      <dgm:spPr/>
    </dgm:pt>
    <dgm:pt modelId="{CAF79A0F-2817-480A-A3DA-B9D16BFF16C0}" type="pres">
      <dgm:prSet presAssocID="{68789EC6-9552-4E3B-8E49-3BAA1272C897}" presName="compNode" presStyleCnt="0"/>
      <dgm:spPr/>
    </dgm:pt>
    <dgm:pt modelId="{ED0C4111-FAE0-433D-B741-DDD79097AEEA}" type="pres">
      <dgm:prSet presAssocID="{68789EC6-9552-4E3B-8E49-3BAA1272C897}" presName="bgRect" presStyleLbl="bgShp" presStyleIdx="0" presStyleCnt="2"/>
      <dgm:spPr/>
    </dgm:pt>
    <dgm:pt modelId="{1FE613D1-C1C4-4B44-A8EA-348E320E0C92}" type="pres">
      <dgm:prSet presAssocID="{68789EC6-9552-4E3B-8E49-3BAA1272C89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21FAB7E0-58D0-4B7C-BBA8-9C5497F11433}" type="pres">
      <dgm:prSet presAssocID="{68789EC6-9552-4E3B-8E49-3BAA1272C897}" presName="spaceRect" presStyleCnt="0"/>
      <dgm:spPr/>
    </dgm:pt>
    <dgm:pt modelId="{2584FB74-074E-40F9-AD57-4C9CD30982BD}" type="pres">
      <dgm:prSet presAssocID="{68789EC6-9552-4E3B-8E49-3BAA1272C897}" presName="parTx" presStyleLbl="revTx" presStyleIdx="0" presStyleCnt="2">
        <dgm:presLayoutVars>
          <dgm:chMax val="0"/>
          <dgm:chPref val="0"/>
        </dgm:presLayoutVars>
      </dgm:prSet>
      <dgm:spPr/>
    </dgm:pt>
    <dgm:pt modelId="{35C93263-70A3-48FF-87C9-517CE3366898}" type="pres">
      <dgm:prSet presAssocID="{F5F21007-1841-405C-8F9E-F5FD42935779}" presName="sibTrans" presStyleCnt="0"/>
      <dgm:spPr/>
    </dgm:pt>
    <dgm:pt modelId="{4BED3D42-30D2-4BE8-8E73-F920A4970EB8}" type="pres">
      <dgm:prSet presAssocID="{0AE41A1E-CE09-498D-8DFC-3FBEDE6E270F}" presName="compNode" presStyleCnt="0"/>
      <dgm:spPr/>
    </dgm:pt>
    <dgm:pt modelId="{810D2611-0466-45CE-9834-C621244AE206}" type="pres">
      <dgm:prSet presAssocID="{0AE41A1E-CE09-498D-8DFC-3FBEDE6E270F}" presName="bgRect" presStyleLbl="bgShp" presStyleIdx="1" presStyleCnt="2"/>
      <dgm:spPr/>
    </dgm:pt>
    <dgm:pt modelId="{C07E41FA-2A82-427A-801C-5005E2697A4B}" type="pres">
      <dgm:prSet presAssocID="{0AE41A1E-CE09-498D-8DFC-3FBEDE6E270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D8AF8185-D73A-4948-A400-281CEF09D9BC}" type="pres">
      <dgm:prSet presAssocID="{0AE41A1E-CE09-498D-8DFC-3FBEDE6E270F}" presName="spaceRect" presStyleCnt="0"/>
      <dgm:spPr/>
    </dgm:pt>
    <dgm:pt modelId="{779AC50E-AB21-4B61-9DCF-57878A410195}" type="pres">
      <dgm:prSet presAssocID="{0AE41A1E-CE09-498D-8DFC-3FBEDE6E270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36BCD6B-D28E-4451-8915-5279104FD22F}" srcId="{E13BC85B-740E-403A-9E3E-33A07067532A}" destId="{0AE41A1E-CE09-498D-8DFC-3FBEDE6E270F}" srcOrd="1" destOrd="0" parTransId="{CFAF6E97-4FE8-4D62-BF91-72EFCB044A48}" sibTransId="{CCAF9DC8-7D03-415E-8CC5-8597AE194682}"/>
    <dgm:cxn modelId="{82FA6751-12AA-4D8C-B797-6B748E3796CB}" type="presOf" srcId="{68789EC6-9552-4E3B-8E49-3BAA1272C897}" destId="{2584FB74-074E-40F9-AD57-4C9CD30982BD}" srcOrd="0" destOrd="0" presId="urn:microsoft.com/office/officeart/2018/2/layout/IconVerticalSolidList"/>
    <dgm:cxn modelId="{69ED5782-2228-43F5-9454-A954B9DD5326}" type="presOf" srcId="{E13BC85B-740E-403A-9E3E-33A07067532A}" destId="{8B4B9C5F-C388-4278-8C9D-7A902E61D4F3}" srcOrd="0" destOrd="0" presId="urn:microsoft.com/office/officeart/2018/2/layout/IconVerticalSolidList"/>
    <dgm:cxn modelId="{13475AB9-32BB-48B9-87D6-157F75BD58FB}" type="presOf" srcId="{0AE41A1E-CE09-498D-8DFC-3FBEDE6E270F}" destId="{779AC50E-AB21-4B61-9DCF-57878A410195}" srcOrd="0" destOrd="0" presId="urn:microsoft.com/office/officeart/2018/2/layout/IconVerticalSolidList"/>
    <dgm:cxn modelId="{FFE8D1CF-90D3-4288-B315-B59CD9CE3E3D}" srcId="{E13BC85B-740E-403A-9E3E-33A07067532A}" destId="{68789EC6-9552-4E3B-8E49-3BAA1272C897}" srcOrd="0" destOrd="0" parTransId="{7E3E36A2-0500-4030-A629-1A933A2FDD53}" sibTransId="{F5F21007-1841-405C-8F9E-F5FD42935779}"/>
    <dgm:cxn modelId="{4BFC57C9-4EC0-40E6-A754-C664946F60E4}" type="presParOf" srcId="{8B4B9C5F-C388-4278-8C9D-7A902E61D4F3}" destId="{CAF79A0F-2817-480A-A3DA-B9D16BFF16C0}" srcOrd="0" destOrd="0" presId="urn:microsoft.com/office/officeart/2018/2/layout/IconVerticalSolidList"/>
    <dgm:cxn modelId="{90ED19D3-676C-4583-A591-BE940D37A751}" type="presParOf" srcId="{CAF79A0F-2817-480A-A3DA-B9D16BFF16C0}" destId="{ED0C4111-FAE0-433D-B741-DDD79097AEEA}" srcOrd="0" destOrd="0" presId="urn:microsoft.com/office/officeart/2018/2/layout/IconVerticalSolidList"/>
    <dgm:cxn modelId="{2584CF80-FD89-4BD8-8375-363747C34DF8}" type="presParOf" srcId="{CAF79A0F-2817-480A-A3DA-B9D16BFF16C0}" destId="{1FE613D1-C1C4-4B44-A8EA-348E320E0C92}" srcOrd="1" destOrd="0" presId="urn:microsoft.com/office/officeart/2018/2/layout/IconVerticalSolidList"/>
    <dgm:cxn modelId="{7910CDC3-8C1C-4CFE-BDCC-B667AB61159C}" type="presParOf" srcId="{CAF79A0F-2817-480A-A3DA-B9D16BFF16C0}" destId="{21FAB7E0-58D0-4B7C-BBA8-9C5497F11433}" srcOrd="2" destOrd="0" presId="urn:microsoft.com/office/officeart/2018/2/layout/IconVerticalSolidList"/>
    <dgm:cxn modelId="{3D6B27E4-A50D-45FB-A847-59C2D4E950D1}" type="presParOf" srcId="{CAF79A0F-2817-480A-A3DA-B9D16BFF16C0}" destId="{2584FB74-074E-40F9-AD57-4C9CD30982BD}" srcOrd="3" destOrd="0" presId="urn:microsoft.com/office/officeart/2018/2/layout/IconVerticalSolidList"/>
    <dgm:cxn modelId="{2507C6D0-BEC2-4B59-85ED-F2C01A993D89}" type="presParOf" srcId="{8B4B9C5F-C388-4278-8C9D-7A902E61D4F3}" destId="{35C93263-70A3-48FF-87C9-517CE3366898}" srcOrd="1" destOrd="0" presId="urn:microsoft.com/office/officeart/2018/2/layout/IconVerticalSolidList"/>
    <dgm:cxn modelId="{B9D7C412-9AFE-4173-92F5-DC3C273CF4CA}" type="presParOf" srcId="{8B4B9C5F-C388-4278-8C9D-7A902E61D4F3}" destId="{4BED3D42-30D2-4BE8-8E73-F920A4970EB8}" srcOrd="2" destOrd="0" presId="urn:microsoft.com/office/officeart/2018/2/layout/IconVerticalSolidList"/>
    <dgm:cxn modelId="{8A567E2C-F139-4393-85CC-1E07DCB23650}" type="presParOf" srcId="{4BED3D42-30D2-4BE8-8E73-F920A4970EB8}" destId="{810D2611-0466-45CE-9834-C621244AE206}" srcOrd="0" destOrd="0" presId="urn:microsoft.com/office/officeart/2018/2/layout/IconVerticalSolidList"/>
    <dgm:cxn modelId="{C0531CB3-46C2-4FA8-A137-480651017536}" type="presParOf" srcId="{4BED3D42-30D2-4BE8-8E73-F920A4970EB8}" destId="{C07E41FA-2A82-427A-801C-5005E2697A4B}" srcOrd="1" destOrd="0" presId="urn:microsoft.com/office/officeart/2018/2/layout/IconVerticalSolidList"/>
    <dgm:cxn modelId="{694508F0-636D-411C-8B93-CF3D69BDB9DC}" type="presParOf" srcId="{4BED3D42-30D2-4BE8-8E73-F920A4970EB8}" destId="{D8AF8185-D73A-4948-A400-281CEF09D9BC}" srcOrd="2" destOrd="0" presId="urn:microsoft.com/office/officeart/2018/2/layout/IconVerticalSolidList"/>
    <dgm:cxn modelId="{AB581B7B-303E-4CD1-838F-DB6242D54A94}" type="presParOf" srcId="{4BED3D42-30D2-4BE8-8E73-F920A4970EB8}" destId="{779AC50E-AB21-4B61-9DCF-57878A41019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7C884C-435C-4B15-B1C7-D43AF515F88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CAFC1F19-4A0E-440E-846E-1C7FE7B8A19B}">
      <dgm:prSet/>
      <dgm:spPr/>
      <dgm:t>
        <a:bodyPr/>
        <a:lstStyle/>
        <a:p>
          <a:r>
            <a:rPr lang="en-US" u="sng"/>
            <a:t>Student Bar Association</a:t>
          </a:r>
          <a:endParaRPr lang="en-US"/>
        </a:p>
      </dgm:t>
    </dgm:pt>
    <dgm:pt modelId="{6E82A268-0266-4FD1-881B-415C92C7A3D3}" type="parTrans" cxnId="{DB437244-8C5C-4EF8-B0F4-F3CFFE60F3ED}">
      <dgm:prSet/>
      <dgm:spPr/>
      <dgm:t>
        <a:bodyPr/>
        <a:lstStyle/>
        <a:p>
          <a:endParaRPr lang="en-US"/>
        </a:p>
      </dgm:t>
    </dgm:pt>
    <dgm:pt modelId="{FCF7388C-C7FC-4EC4-B5D3-227A7C3AB8D8}" type="sibTrans" cxnId="{DB437244-8C5C-4EF8-B0F4-F3CFFE60F3ED}">
      <dgm:prSet/>
      <dgm:spPr/>
      <dgm:t>
        <a:bodyPr/>
        <a:lstStyle/>
        <a:p>
          <a:endParaRPr lang="en-US"/>
        </a:p>
      </dgm:t>
    </dgm:pt>
    <dgm:pt modelId="{4B08AC77-1F00-473E-A4E6-E4CD55FAFAE5}">
      <dgm:prSet/>
      <dgm:spPr/>
      <dgm:t>
        <a:bodyPr/>
        <a:lstStyle/>
        <a:p>
          <a:r>
            <a:rPr lang="en-US"/>
            <a:t>Rajanae Jones</a:t>
          </a:r>
        </a:p>
      </dgm:t>
    </dgm:pt>
    <dgm:pt modelId="{B5BBF730-6ACA-4284-B0E9-6B98E70243C4}" type="parTrans" cxnId="{21FFC513-C36B-44A5-B1C2-4643D46FB05C}">
      <dgm:prSet/>
      <dgm:spPr/>
      <dgm:t>
        <a:bodyPr/>
        <a:lstStyle/>
        <a:p>
          <a:endParaRPr lang="en-US"/>
        </a:p>
      </dgm:t>
    </dgm:pt>
    <dgm:pt modelId="{49CD1C4D-1123-438C-B3EC-73F048EBC11F}" type="sibTrans" cxnId="{21FFC513-C36B-44A5-B1C2-4643D46FB05C}">
      <dgm:prSet/>
      <dgm:spPr/>
      <dgm:t>
        <a:bodyPr/>
        <a:lstStyle/>
        <a:p>
          <a:endParaRPr lang="en-US"/>
        </a:p>
      </dgm:t>
    </dgm:pt>
    <dgm:pt modelId="{F9912024-1FBD-4694-9C6D-8DEB38C64F23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rtjnes10@memphis.edu</a:t>
          </a:r>
          <a:endParaRPr lang="en-US"/>
        </a:p>
      </dgm:t>
    </dgm:pt>
    <dgm:pt modelId="{2DD3CB1A-9FEE-449B-9B50-CE54BAF6D9CE}" type="parTrans" cxnId="{7DA35C0C-539A-47EF-B634-79201743280A}">
      <dgm:prSet/>
      <dgm:spPr/>
      <dgm:t>
        <a:bodyPr/>
        <a:lstStyle/>
        <a:p>
          <a:endParaRPr lang="en-US"/>
        </a:p>
      </dgm:t>
    </dgm:pt>
    <dgm:pt modelId="{346A5ABC-45B3-49B6-9E4A-782BB5221951}" type="sibTrans" cxnId="{7DA35C0C-539A-47EF-B634-79201743280A}">
      <dgm:prSet/>
      <dgm:spPr/>
      <dgm:t>
        <a:bodyPr/>
        <a:lstStyle/>
        <a:p>
          <a:endParaRPr lang="en-US"/>
        </a:p>
      </dgm:t>
    </dgm:pt>
    <dgm:pt modelId="{621655BD-2A9E-4A66-B91F-2D09542DEA1D}">
      <dgm:prSet/>
      <dgm:spPr/>
      <dgm:t>
        <a:bodyPr/>
        <a:lstStyle/>
        <a:p>
          <a:r>
            <a:rPr lang="en-US" u="sng"/>
            <a:t>Administration</a:t>
          </a:r>
          <a:endParaRPr lang="en-US"/>
        </a:p>
      </dgm:t>
    </dgm:pt>
    <dgm:pt modelId="{D441BF4C-EDB5-4CFD-A82F-02DC911C96A7}" type="parTrans" cxnId="{D6404CF8-5625-4C36-9C60-535805A9242B}">
      <dgm:prSet/>
      <dgm:spPr/>
      <dgm:t>
        <a:bodyPr/>
        <a:lstStyle/>
        <a:p>
          <a:endParaRPr lang="en-US"/>
        </a:p>
      </dgm:t>
    </dgm:pt>
    <dgm:pt modelId="{458DCC3B-6C9B-4F29-B323-DEE54BD7665A}" type="sibTrans" cxnId="{D6404CF8-5625-4C36-9C60-535805A9242B}">
      <dgm:prSet/>
      <dgm:spPr/>
      <dgm:t>
        <a:bodyPr/>
        <a:lstStyle/>
        <a:p>
          <a:endParaRPr lang="en-US"/>
        </a:p>
      </dgm:t>
    </dgm:pt>
    <dgm:pt modelId="{55A871DC-A73C-4F27-838F-D7ACF3456DE6}">
      <dgm:prSet/>
      <dgm:spPr/>
      <dgm:t>
        <a:bodyPr/>
        <a:lstStyle/>
        <a:p>
          <a:r>
            <a:rPr lang="en-US"/>
            <a:t>Dean Aden</a:t>
          </a:r>
        </a:p>
      </dgm:t>
    </dgm:pt>
    <dgm:pt modelId="{A81324C4-8668-4F79-9B4B-1646DB7030EB}" type="parTrans" cxnId="{712EF150-9240-4EAB-8968-1C9DBD0B67C0}">
      <dgm:prSet/>
      <dgm:spPr/>
      <dgm:t>
        <a:bodyPr/>
        <a:lstStyle/>
        <a:p>
          <a:endParaRPr lang="en-US"/>
        </a:p>
      </dgm:t>
    </dgm:pt>
    <dgm:pt modelId="{86114D3F-4149-4BF1-9E11-0C140D3512DD}" type="sibTrans" cxnId="{712EF150-9240-4EAB-8968-1C9DBD0B67C0}">
      <dgm:prSet/>
      <dgm:spPr/>
      <dgm:t>
        <a:bodyPr/>
        <a:lstStyle/>
        <a:p>
          <a:endParaRPr lang="en-US"/>
        </a:p>
      </dgm:t>
    </dgm:pt>
    <dgm:pt modelId="{E77860FD-52A4-4D55-84BF-F32A588F51A9}">
      <dgm:prSet/>
      <dgm:spPr/>
      <dgm:t>
        <a:bodyPr/>
        <a:lstStyle/>
        <a:p>
          <a:r>
            <a:rPr lang="en-US"/>
            <a:t>maden@memphis.edu</a:t>
          </a:r>
        </a:p>
      </dgm:t>
    </dgm:pt>
    <dgm:pt modelId="{8393E101-6671-42BC-8B0A-ACEB33C5D7C1}" type="parTrans" cxnId="{CA5CA25F-BA6A-4619-BB2F-805554E5D86A}">
      <dgm:prSet/>
      <dgm:spPr/>
      <dgm:t>
        <a:bodyPr/>
        <a:lstStyle/>
        <a:p>
          <a:endParaRPr lang="en-US"/>
        </a:p>
      </dgm:t>
    </dgm:pt>
    <dgm:pt modelId="{35E2232E-82B2-4624-AFC9-2E2BC814C6AA}" type="sibTrans" cxnId="{CA5CA25F-BA6A-4619-BB2F-805554E5D86A}">
      <dgm:prSet/>
      <dgm:spPr/>
      <dgm:t>
        <a:bodyPr/>
        <a:lstStyle/>
        <a:p>
          <a:endParaRPr lang="en-US"/>
        </a:p>
      </dgm:t>
    </dgm:pt>
    <dgm:pt modelId="{372D8018-D2D0-4826-90A0-8152DB161870}" type="pres">
      <dgm:prSet presAssocID="{CD7C884C-435C-4B15-B1C7-D43AF515F885}" presName="root" presStyleCnt="0">
        <dgm:presLayoutVars>
          <dgm:dir/>
          <dgm:resizeHandles val="exact"/>
        </dgm:presLayoutVars>
      </dgm:prSet>
      <dgm:spPr/>
    </dgm:pt>
    <dgm:pt modelId="{DC3D5030-3E6A-44D5-887E-937D92819A67}" type="pres">
      <dgm:prSet presAssocID="{CAFC1F19-4A0E-440E-846E-1C7FE7B8A19B}" presName="compNode" presStyleCnt="0"/>
      <dgm:spPr/>
    </dgm:pt>
    <dgm:pt modelId="{CE05CD64-40F1-4ECA-A9E8-E3927729EDE9}" type="pres">
      <dgm:prSet presAssocID="{CAFC1F19-4A0E-440E-846E-1C7FE7B8A19B}" presName="bgRect" presStyleLbl="bgShp" presStyleIdx="0" presStyleCnt="2"/>
      <dgm:spPr/>
    </dgm:pt>
    <dgm:pt modelId="{FF3D9654-E27E-48CF-A9D6-64FC87066512}" type="pres">
      <dgm:prSet presAssocID="{CAFC1F19-4A0E-440E-846E-1C7FE7B8A19B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4450BACE-59FD-4538-8A4F-B720F67E14DA}" type="pres">
      <dgm:prSet presAssocID="{CAFC1F19-4A0E-440E-846E-1C7FE7B8A19B}" presName="spaceRect" presStyleCnt="0"/>
      <dgm:spPr/>
    </dgm:pt>
    <dgm:pt modelId="{8E119D99-8BDC-4458-A0EF-3B04D70D2E42}" type="pres">
      <dgm:prSet presAssocID="{CAFC1F19-4A0E-440E-846E-1C7FE7B8A19B}" presName="parTx" presStyleLbl="revTx" presStyleIdx="0" presStyleCnt="4">
        <dgm:presLayoutVars>
          <dgm:chMax val="0"/>
          <dgm:chPref val="0"/>
        </dgm:presLayoutVars>
      </dgm:prSet>
      <dgm:spPr/>
    </dgm:pt>
    <dgm:pt modelId="{4C21FDDA-20FC-42BE-89AD-CC52E60355B6}" type="pres">
      <dgm:prSet presAssocID="{CAFC1F19-4A0E-440E-846E-1C7FE7B8A19B}" presName="desTx" presStyleLbl="revTx" presStyleIdx="1" presStyleCnt="4">
        <dgm:presLayoutVars/>
      </dgm:prSet>
      <dgm:spPr/>
    </dgm:pt>
    <dgm:pt modelId="{8BE06387-E455-4119-B08A-1575398A2DD5}" type="pres">
      <dgm:prSet presAssocID="{FCF7388C-C7FC-4EC4-B5D3-227A7C3AB8D8}" presName="sibTrans" presStyleCnt="0"/>
      <dgm:spPr/>
    </dgm:pt>
    <dgm:pt modelId="{2C1C54EF-D37D-4F9E-B7E4-8E52DE603A2B}" type="pres">
      <dgm:prSet presAssocID="{621655BD-2A9E-4A66-B91F-2D09542DEA1D}" presName="compNode" presStyleCnt="0"/>
      <dgm:spPr/>
    </dgm:pt>
    <dgm:pt modelId="{0604C69A-07F3-49D9-9651-2D3AE2980FA9}" type="pres">
      <dgm:prSet presAssocID="{621655BD-2A9E-4A66-B91F-2D09542DEA1D}" presName="bgRect" presStyleLbl="bgShp" presStyleIdx="1" presStyleCnt="2"/>
      <dgm:spPr/>
    </dgm:pt>
    <dgm:pt modelId="{B8FDA5D4-6A16-42AB-ACE0-3136A5DB3DDF}" type="pres">
      <dgm:prSet presAssocID="{621655BD-2A9E-4A66-B91F-2D09542DEA1D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C3405C98-ACE0-4C1B-97EC-B7ACB5ACC523}" type="pres">
      <dgm:prSet presAssocID="{621655BD-2A9E-4A66-B91F-2D09542DEA1D}" presName="spaceRect" presStyleCnt="0"/>
      <dgm:spPr/>
    </dgm:pt>
    <dgm:pt modelId="{821C7CDA-27C8-41A3-83ED-4FF13BC948E9}" type="pres">
      <dgm:prSet presAssocID="{621655BD-2A9E-4A66-B91F-2D09542DEA1D}" presName="parTx" presStyleLbl="revTx" presStyleIdx="2" presStyleCnt="4">
        <dgm:presLayoutVars>
          <dgm:chMax val="0"/>
          <dgm:chPref val="0"/>
        </dgm:presLayoutVars>
      </dgm:prSet>
      <dgm:spPr/>
    </dgm:pt>
    <dgm:pt modelId="{8BD4AD0F-6E17-45B0-A7AD-19F809CDA2A9}" type="pres">
      <dgm:prSet presAssocID="{621655BD-2A9E-4A66-B91F-2D09542DEA1D}" presName="desTx" presStyleLbl="revTx" presStyleIdx="3" presStyleCnt="4">
        <dgm:presLayoutVars/>
      </dgm:prSet>
      <dgm:spPr/>
    </dgm:pt>
  </dgm:ptLst>
  <dgm:cxnLst>
    <dgm:cxn modelId="{7DA35C0C-539A-47EF-B634-79201743280A}" srcId="{CAFC1F19-4A0E-440E-846E-1C7FE7B8A19B}" destId="{F9912024-1FBD-4694-9C6D-8DEB38C64F23}" srcOrd="1" destOrd="0" parTransId="{2DD3CB1A-9FEE-449B-9B50-CE54BAF6D9CE}" sibTransId="{346A5ABC-45B3-49B6-9E4A-782BB5221951}"/>
    <dgm:cxn modelId="{21FFC513-C36B-44A5-B1C2-4643D46FB05C}" srcId="{CAFC1F19-4A0E-440E-846E-1C7FE7B8A19B}" destId="{4B08AC77-1F00-473E-A4E6-E4CD55FAFAE5}" srcOrd="0" destOrd="0" parTransId="{B5BBF730-6ACA-4284-B0E9-6B98E70243C4}" sibTransId="{49CD1C4D-1123-438C-B3EC-73F048EBC11F}"/>
    <dgm:cxn modelId="{7B63FA3B-D007-4470-9A96-14252A9369E9}" type="presOf" srcId="{55A871DC-A73C-4F27-838F-D7ACF3456DE6}" destId="{8BD4AD0F-6E17-45B0-A7AD-19F809CDA2A9}" srcOrd="0" destOrd="0" presId="urn:microsoft.com/office/officeart/2018/2/layout/IconVerticalSolidList"/>
    <dgm:cxn modelId="{2AB3583D-33C9-486C-A4C4-B6BF16AD9BEF}" type="presOf" srcId="{4B08AC77-1F00-473E-A4E6-E4CD55FAFAE5}" destId="{4C21FDDA-20FC-42BE-89AD-CC52E60355B6}" srcOrd="0" destOrd="0" presId="urn:microsoft.com/office/officeart/2018/2/layout/IconVerticalSolidList"/>
    <dgm:cxn modelId="{CA5CA25F-BA6A-4619-BB2F-805554E5D86A}" srcId="{621655BD-2A9E-4A66-B91F-2D09542DEA1D}" destId="{E77860FD-52A4-4D55-84BF-F32A588F51A9}" srcOrd="1" destOrd="0" parTransId="{8393E101-6671-42BC-8B0A-ACEB33C5D7C1}" sibTransId="{35E2232E-82B2-4624-AFC9-2E2BC814C6AA}"/>
    <dgm:cxn modelId="{DB437244-8C5C-4EF8-B0F4-F3CFFE60F3ED}" srcId="{CD7C884C-435C-4B15-B1C7-D43AF515F885}" destId="{CAFC1F19-4A0E-440E-846E-1C7FE7B8A19B}" srcOrd="0" destOrd="0" parTransId="{6E82A268-0266-4FD1-881B-415C92C7A3D3}" sibTransId="{FCF7388C-C7FC-4EC4-B5D3-227A7C3AB8D8}"/>
    <dgm:cxn modelId="{B4E6B74A-21EB-458C-A01B-2A9784DA9A0A}" type="presOf" srcId="{CAFC1F19-4A0E-440E-846E-1C7FE7B8A19B}" destId="{8E119D99-8BDC-4458-A0EF-3B04D70D2E42}" srcOrd="0" destOrd="0" presId="urn:microsoft.com/office/officeart/2018/2/layout/IconVerticalSolidList"/>
    <dgm:cxn modelId="{712EF150-9240-4EAB-8968-1C9DBD0B67C0}" srcId="{621655BD-2A9E-4A66-B91F-2D09542DEA1D}" destId="{55A871DC-A73C-4F27-838F-D7ACF3456DE6}" srcOrd="0" destOrd="0" parTransId="{A81324C4-8668-4F79-9B4B-1646DB7030EB}" sibTransId="{86114D3F-4149-4BF1-9E11-0C140D3512DD}"/>
    <dgm:cxn modelId="{712A3556-CBCF-4530-BB39-A3CC8417F080}" type="presOf" srcId="{F9912024-1FBD-4694-9C6D-8DEB38C64F23}" destId="{4C21FDDA-20FC-42BE-89AD-CC52E60355B6}" srcOrd="0" destOrd="1" presId="urn:microsoft.com/office/officeart/2018/2/layout/IconVerticalSolidList"/>
    <dgm:cxn modelId="{82E0F28A-60AF-4E7F-AC83-234619FFD92E}" type="presOf" srcId="{CD7C884C-435C-4B15-B1C7-D43AF515F885}" destId="{372D8018-D2D0-4826-90A0-8152DB161870}" srcOrd="0" destOrd="0" presId="urn:microsoft.com/office/officeart/2018/2/layout/IconVerticalSolidList"/>
    <dgm:cxn modelId="{CD48D4BD-AFE7-4EB5-A37E-3BF2AD4622B4}" type="presOf" srcId="{E77860FD-52A4-4D55-84BF-F32A588F51A9}" destId="{8BD4AD0F-6E17-45B0-A7AD-19F809CDA2A9}" srcOrd="0" destOrd="1" presId="urn:microsoft.com/office/officeart/2018/2/layout/IconVerticalSolidList"/>
    <dgm:cxn modelId="{DD0526C4-273D-465C-9443-E470AE32C81B}" type="presOf" srcId="{621655BD-2A9E-4A66-B91F-2D09542DEA1D}" destId="{821C7CDA-27C8-41A3-83ED-4FF13BC948E9}" srcOrd="0" destOrd="0" presId="urn:microsoft.com/office/officeart/2018/2/layout/IconVerticalSolidList"/>
    <dgm:cxn modelId="{D6404CF8-5625-4C36-9C60-535805A9242B}" srcId="{CD7C884C-435C-4B15-B1C7-D43AF515F885}" destId="{621655BD-2A9E-4A66-B91F-2D09542DEA1D}" srcOrd="1" destOrd="0" parTransId="{D441BF4C-EDB5-4CFD-A82F-02DC911C96A7}" sibTransId="{458DCC3B-6C9B-4F29-B323-DEE54BD7665A}"/>
    <dgm:cxn modelId="{A8942C30-3FF4-4A53-8CF3-D0ADB271B1C4}" type="presParOf" srcId="{372D8018-D2D0-4826-90A0-8152DB161870}" destId="{DC3D5030-3E6A-44D5-887E-937D92819A67}" srcOrd="0" destOrd="0" presId="urn:microsoft.com/office/officeart/2018/2/layout/IconVerticalSolidList"/>
    <dgm:cxn modelId="{A889ACCB-D58F-4EE2-A115-801638507032}" type="presParOf" srcId="{DC3D5030-3E6A-44D5-887E-937D92819A67}" destId="{CE05CD64-40F1-4ECA-A9E8-E3927729EDE9}" srcOrd="0" destOrd="0" presId="urn:microsoft.com/office/officeart/2018/2/layout/IconVerticalSolidList"/>
    <dgm:cxn modelId="{BB8C9420-35E0-4954-9DB3-BF5CDE256298}" type="presParOf" srcId="{DC3D5030-3E6A-44D5-887E-937D92819A67}" destId="{FF3D9654-E27E-48CF-A9D6-64FC87066512}" srcOrd="1" destOrd="0" presId="urn:microsoft.com/office/officeart/2018/2/layout/IconVerticalSolidList"/>
    <dgm:cxn modelId="{E3DFE00B-6465-4638-9E4C-B649BC05D7FF}" type="presParOf" srcId="{DC3D5030-3E6A-44D5-887E-937D92819A67}" destId="{4450BACE-59FD-4538-8A4F-B720F67E14DA}" srcOrd="2" destOrd="0" presId="urn:microsoft.com/office/officeart/2018/2/layout/IconVerticalSolidList"/>
    <dgm:cxn modelId="{607BDF05-9643-4D96-95D9-D3D1E99336AB}" type="presParOf" srcId="{DC3D5030-3E6A-44D5-887E-937D92819A67}" destId="{8E119D99-8BDC-4458-A0EF-3B04D70D2E42}" srcOrd="3" destOrd="0" presId="urn:microsoft.com/office/officeart/2018/2/layout/IconVerticalSolidList"/>
    <dgm:cxn modelId="{B9DC9892-B467-4A91-8E07-B7A90C422D3A}" type="presParOf" srcId="{DC3D5030-3E6A-44D5-887E-937D92819A67}" destId="{4C21FDDA-20FC-42BE-89AD-CC52E60355B6}" srcOrd="4" destOrd="0" presId="urn:microsoft.com/office/officeart/2018/2/layout/IconVerticalSolidList"/>
    <dgm:cxn modelId="{69CA4BFF-5B11-4715-84BA-DE36ED9D19D8}" type="presParOf" srcId="{372D8018-D2D0-4826-90A0-8152DB161870}" destId="{8BE06387-E455-4119-B08A-1575398A2DD5}" srcOrd="1" destOrd="0" presId="urn:microsoft.com/office/officeart/2018/2/layout/IconVerticalSolidList"/>
    <dgm:cxn modelId="{8DBCAB43-66AE-4A60-A774-C7FF5B556E25}" type="presParOf" srcId="{372D8018-D2D0-4826-90A0-8152DB161870}" destId="{2C1C54EF-D37D-4F9E-B7E4-8E52DE603A2B}" srcOrd="2" destOrd="0" presId="urn:microsoft.com/office/officeart/2018/2/layout/IconVerticalSolidList"/>
    <dgm:cxn modelId="{56F7F65F-4D14-4AD6-B1BB-33FFF780CBFD}" type="presParOf" srcId="{2C1C54EF-D37D-4F9E-B7E4-8E52DE603A2B}" destId="{0604C69A-07F3-49D9-9651-2D3AE2980FA9}" srcOrd="0" destOrd="0" presId="urn:microsoft.com/office/officeart/2018/2/layout/IconVerticalSolidList"/>
    <dgm:cxn modelId="{F24A18BD-6CAF-408F-8074-5579BA81A4E2}" type="presParOf" srcId="{2C1C54EF-D37D-4F9E-B7E4-8E52DE603A2B}" destId="{B8FDA5D4-6A16-42AB-ACE0-3136A5DB3DDF}" srcOrd="1" destOrd="0" presId="urn:microsoft.com/office/officeart/2018/2/layout/IconVerticalSolidList"/>
    <dgm:cxn modelId="{96141C83-9156-450F-AF45-68A3C442AAD7}" type="presParOf" srcId="{2C1C54EF-D37D-4F9E-B7E4-8E52DE603A2B}" destId="{C3405C98-ACE0-4C1B-97EC-B7ACB5ACC523}" srcOrd="2" destOrd="0" presId="urn:microsoft.com/office/officeart/2018/2/layout/IconVerticalSolidList"/>
    <dgm:cxn modelId="{5C63737C-5A75-42DB-9BB3-00B9E35E94F9}" type="presParOf" srcId="{2C1C54EF-D37D-4F9E-B7E4-8E52DE603A2B}" destId="{821C7CDA-27C8-41A3-83ED-4FF13BC948E9}" srcOrd="3" destOrd="0" presId="urn:microsoft.com/office/officeart/2018/2/layout/IconVerticalSolidList"/>
    <dgm:cxn modelId="{ABEDDD75-8EB5-4D47-B143-DAC74CDAF345}" type="presParOf" srcId="{2C1C54EF-D37D-4F9E-B7E4-8E52DE603A2B}" destId="{8BD4AD0F-6E17-45B0-A7AD-19F809CDA2A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C4111-FAE0-433D-B741-DDD79097AEEA}">
      <dsp:nvSpPr>
        <dsp:cNvPr id="0" name=""/>
        <dsp:cNvSpPr/>
      </dsp:nvSpPr>
      <dsp:spPr>
        <a:xfrm>
          <a:off x="0" y="838020"/>
          <a:ext cx="7117918" cy="15471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613D1-C1C4-4B44-A8EA-348E320E0C92}">
      <dsp:nvSpPr>
        <dsp:cNvPr id="0" name=""/>
        <dsp:cNvSpPr/>
      </dsp:nvSpPr>
      <dsp:spPr>
        <a:xfrm>
          <a:off x="468002" y="1186121"/>
          <a:ext cx="850913" cy="8509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84FB74-074E-40F9-AD57-4C9CD30982BD}">
      <dsp:nvSpPr>
        <dsp:cNvPr id="0" name=""/>
        <dsp:cNvSpPr/>
      </dsp:nvSpPr>
      <dsp:spPr>
        <a:xfrm>
          <a:off x="1786917" y="838020"/>
          <a:ext cx="5331000" cy="154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736" tIns="163736" rIns="163736" bIns="16373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 will meet with my graduation committee within the coming week to decide on a process for voting on and choosing a graduation speaker.</a:t>
          </a:r>
        </a:p>
      </dsp:txBody>
      <dsp:txXfrm>
        <a:off x="1786917" y="838020"/>
        <a:ext cx="5331000" cy="1547114"/>
      </dsp:txXfrm>
    </dsp:sp>
    <dsp:sp modelId="{810D2611-0466-45CE-9834-C621244AE206}">
      <dsp:nvSpPr>
        <dsp:cNvPr id="0" name=""/>
        <dsp:cNvSpPr/>
      </dsp:nvSpPr>
      <dsp:spPr>
        <a:xfrm>
          <a:off x="0" y="2771913"/>
          <a:ext cx="7117918" cy="15471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7E41FA-2A82-427A-801C-5005E2697A4B}">
      <dsp:nvSpPr>
        <dsp:cNvPr id="0" name=""/>
        <dsp:cNvSpPr/>
      </dsp:nvSpPr>
      <dsp:spPr>
        <a:xfrm>
          <a:off x="468002" y="3120014"/>
          <a:ext cx="850913" cy="8509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AC50E-AB21-4B61-9DCF-57878A410195}">
      <dsp:nvSpPr>
        <dsp:cNvPr id="0" name=""/>
        <dsp:cNvSpPr/>
      </dsp:nvSpPr>
      <dsp:spPr>
        <a:xfrm>
          <a:off x="1786917" y="2771913"/>
          <a:ext cx="5331000" cy="154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736" tIns="163736" rIns="163736" bIns="16373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Once we produce a process, I will reach out to the 3L class.</a:t>
          </a:r>
        </a:p>
      </dsp:txBody>
      <dsp:txXfrm>
        <a:off x="1786917" y="2771913"/>
        <a:ext cx="5331000" cy="1547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05CD64-40F1-4ECA-A9E8-E3927729EDE9}">
      <dsp:nvSpPr>
        <dsp:cNvPr id="0" name=""/>
        <dsp:cNvSpPr/>
      </dsp:nvSpPr>
      <dsp:spPr>
        <a:xfrm>
          <a:off x="0" y="838020"/>
          <a:ext cx="7117918" cy="15471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3D9654-E27E-48CF-A9D6-64FC87066512}">
      <dsp:nvSpPr>
        <dsp:cNvPr id="0" name=""/>
        <dsp:cNvSpPr/>
      </dsp:nvSpPr>
      <dsp:spPr>
        <a:xfrm>
          <a:off x="468002" y="1186121"/>
          <a:ext cx="850913" cy="8509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119D99-8BDC-4458-A0EF-3B04D70D2E42}">
      <dsp:nvSpPr>
        <dsp:cNvPr id="0" name=""/>
        <dsp:cNvSpPr/>
      </dsp:nvSpPr>
      <dsp:spPr>
        <a:xfrm>
          <a:off x="1786917" y="838020"/>
          <a:ext cx="3203063" cy="154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736" tIns="163736" rIns="163736" bIns="1637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u="sng" kern="1200"/>
            <a:t>Student Bar Association</a:t>
          </a:r>
          <a:endParaRPr lang="en-US" sz="2500" kern="1200"/>
        </a:p>
      </dsp:txBody>
      <dsp:txXfrm>
        <a:off x="1786917" y="838020"/>
        <a:ext cx="3203063" cy="1547114"/>
      </dsp:txXfrm>
    </dsp:sp>
    <dsp:sp modelId="{4C21FDDA-20FC-42BE-89AD-CC52E60355B6}">
      <dsp:nvSpPr>
        <dsp:cNvPr id="0" name=""/>
        <dsp:cNvSpPr/>
      </dsp:nvSpPr>
      <dsp:spPr>
        <a:xfrm>
          <a:off x="4989980" y="838020"/>
          <a:ext cx="2127937" cy="154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736" tIns="163736" rIns="163736" bIns="16373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Rajanae Jones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hlinkClick xmlns:r="http://schemas.openxmlformats.org/officeDocument/2006/relationships" r:id="rId3"/>
            </a:rPr>
            <a:t>rtjnes10@memphis.edu</a:t>
          </a:r>
          <a:endParaRPr lang="en-US" sz="1400" kern="1200"/>
        </a:p>
      </dsp:txBody>
      <dsp:txXfrm>
        <a:off x="4989980" y="838020"/>
        <a:ext cx="2127937" cy="1547114"/>
      </dsp:txXfrm>
    </dsp:sp>
    <dsp:sp modelId="{0604C69A-07F3-49D9-9651-2D3AE2980FA9}">
      <dsp:nvSpPr>
        <dsp:cNvPr id="0" name=""/>
        <dsp:cNvSpPr/>
      </dsp:nvSpPr>
      <dsp:spPr>
        <a:xfrm>
          <a:off x="0" y="2771913"/>
          <a:ext cx="7117918" cy="15471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DA5D4-6A16-42AB-ACE0-3136A5DB3DDF}">
      <dsp:nvSpPr>
        <dsp:cNvPr id="0" name=""/>
        <dsp:cNvSpPr/>
      </dsp:nvSpPr>
      <dsp:spPr>
        <a:xfrm>
          <a:off x="468002" y="3120014"/>
          <a:ext cx="850913" cy="85091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C7CDA-27C8-41A3-83ED-4FF13BC948E9}">
      <dsp:nvSpPr>
        <dsp:cNvPr id="0" name=""/>
        <dsp:cNvSpPr/>
      </dsp:nvSpPr>
      <dsp:spPr>
        <a:xfrm>
          <a:off x="1786917" y="2771913"/>
          <a:ext cx="3203063" cy="154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736" tIns="163736" rIns="163736" bIns="1637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u="sng" kern="1200"/>
            <a:t>Administration</a:t>
          </a:r>
          <a:endParaRPr lang="en-US" sz="2500" kern="1200"/>
        </a:p>
      </dsp:txBody>
      <dsp:txXfrm>
        <a:off x="1786917" y="2771913"/>
        <a:ext cx="3203063" cy="1547114"/>
      </dsp:txXfrm>
    </dsp:sp>
    <dsp:sp modelId="{8BD4AD0F-6E17-45B0-A7AD-19F809CDA2A9}">
      <dsp:nvSpPr>
        <dsp:cNvPr id="0" name=""/>
        <dsp:cNvSpPr/>
      </dsp:nvSpPr>
      <dsp:spPr>
        <a:xfrm>
          <a:off x="4989980" y="2771913"/>
          <a:ext cx="2127937" cy="154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736" tIns="163736" rIns="163736" bIns="16373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Dean Aden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maden@memphis.edu</a:t>
          </a:r>
        </a:p>
      </dsp:txBody>
      <dsp:txXfrm>
        <a:off x="4989980" y="2771913"/>
        <a:ext cx="2127937" cy="1547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9/3/2023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8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95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9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8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1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8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7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8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58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47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2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9/3/2023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696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9.sv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A5485D-4AF6-47BA-8BB1-44D0639B9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Video 3" descr="Students Graduating">
            <a:extLst>
              <a:ext uri="{FF2B5EF4-FFF2-40B4-BE49-F238E27FC236}">
                <a16:creationId xmlns:a16="http://schemas.microsoft.com/office/drawing/2014/main" id="{86A4B849-2537-8EF0-1197-C0643D1F82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-1" b="283"/>
          <a:stretch/>
        </p:blipFill>
        <p:spPr>
          <a:xfrm>
            <a:off x="20" y="37419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B141D4-C8D6-48AA-95E4-9D7277D2A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47811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689CC-7BD8-8E77-6D7C-6E63AAF7A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4063" y="2809832"/>
            <a:ext cx="7888295" cy="1515091"/>
          </a:xfrm>
        </p:spPr>
        <p:txBody>
          <a:bodyPr anchor="b"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Class of 2024: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Spring Graduation Meeting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50435D-CA82-40CE-954B-EAF77FB12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303110" y="2889102"/>
            <a:ext cx="800716" cy="800716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84E378-44EE-43CF-80E1-ECE2AF785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685100" y="3689818"/>
            <a:ext cx="226735" cy="22673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606AA2-E69C-4A42-8D9F-E9747752D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964111" y="4508034"/>
            <a:ext cx="226735" cy="22673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D56DBB4-69C9-48F4-94E5-3F0B9E8D7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58942" y="5508464"/>
            <a:ext cx="703889" cy="703889"/>
          </a:xfrm>
          <a:prstGeom prst="ellipse">
            <a:avLst/>
          </a:prstGeom>
          <a:solidFill>
            <a:schemeClr val="accent2">
              <a:lumMod val="60000"/>
              <a:lumOff val="4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72E76EB-531B-4745-BE92-4AE3CFF5F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784590" y="5222789"/>
            <a:ext cx="405140" cy="405140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C16CFC8-F3C3-4765-9768-9F10E6B53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248330" y="5639556"/>
            <a:ext cx="113367" cy="11336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868898F-D22E-4E6A-8DD3-FE24FF0F7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2370" y="5796077"/>
            <a:ext cx="113367" cy="1133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1B65DAB-5A32-48EC-A4A4-64E6D1CD0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464029" y="6031429"/>
            <a:ext cx="113367" cy="1133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EC2A46-C18F-4863-B4EB-B7B873FD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588354" y="5602414"/>
            <a:ext cx="466441" cy="4664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E8EA60C-5FEB-439D-82C1-E1A33B9ED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85463" y="6119667"/>
            <a:ext cx="230878" cy="230878"/>
          </a:xfrm>
          <a:prstGeom prst="ellipse">
            <a:avLst/>
          </a:prstGeom>
          <a:solidFill>
            <a:schemeClr val="accent2">
              <a:lumMod val="60000"/>
              <a:lumOff val="4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BD9DC6E-71EF-4302-BD87-C70C8AFCB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42637" y="6605011"/>
            <a:ext cx="56114" cy="56114"/>
          </a:xfrm>
          <a:prstGeom prst="ellipse">
            <a:avLst/>
          </a:prstGeom>
          <a:solidFill>
            <a:srgbClr val="F39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1CABA3D-675F-405D-9552-216F2DDD1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423926" y="6611226"/>
            <a:ext cx="113367" cy="113367"/>
          </a:xfrm>
          <a:prstGeom prst="ellipse">
            <a:avLst/>
          </a:prstGeom>
          <a:solidFill>
            <a:srgbClr val="F39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4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8183E0-58D3-4C7F-97F0-2494113B3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3D7220-9A41-4B89-8A05-2E854925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 descr="High angle view of a rolled paper, brown notebook, and black notepad on a wooden table">
            <a:extLst>
              <a:ext uri="{FF2B5EF4-FFF2-40B4-BE49-F238E27FC236}">
                <a16:creationId xmlns:a16="http://schemas.microsoft.com/office/drawing/2014/main" id="{4E29EDF3-B045-4569-0C49-7304C23D6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022" r="-1" b="8686"/>
          <a:stretch/>
        </p:blipFill>
        <p:spPr>
          <a:xfrm>
            <a:off x="1525" y="10"/>
            <a:ext cx="12188951" cy="6857990"/>
          </a:xfrm>
          <a:prstGeom prst="rect">
            <a:avLst/>
          </a:prstGeom>
        </p:spPr>
      </p:pic>
      <p:grpSp>
        <p:nvGrpSpPr>
          <p:cNvPr id="13" name="decorative circles">
            <a:extLst>
              <a:ext uri="{FF2B5EF4-FFF2-40B4-BE49-F238E27FC236}">
                <a16:creationId xmlns:a16="http://schemas.microsoft.com/office/drawing/2014/main" id="{C1F869AB-954B-4EAB-8260-60AE9C8D0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4102" y="236341"/>
            <a:ext cx="11340713" cy="5464029"/>
            <a:chOff x="314102" y="236341"/>
            <a:chExt cx="11340713" cy="546402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902316-BF90-4159-9FD2-6CFCCF7BE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F0C14E3-3AAA-4BA8-93F9-856D0296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4102" y="3044381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ECE6F6B-297F-4766-8C04-0960E9960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8374" y="38613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AE5C63-0522-4DDF-B67A-5DA271883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5714" y="23634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F95A54-2855-4B65-82E3-A9D306CBA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1535" y="2516671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64F2D59-D40C-482F-BF5E-7FA622D97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30142" y="458803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DCE1484-E528-418A-9339-8410B8F71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02046" y="5394590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471ADFB-A135-4594-B9A3-481A91AE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8287" y="516071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3B5007-9CDB-E3CB-55B1-46D793EA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722" y="777240"/>
            <a:ext cx="5782804" cy="2493876"/>
          </a:xfrm>
        </p:spPr>
        <p:txBody>
          <a:bodyPr anchor="b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7AD5D-32C2-CE51-0BF1-EF0292FE4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7722" y="3429000"/>
            <a:ext cx="5782804" cy="2333562"/>
          </a:xfrm>
        </p:spPr>
        <p:txBody>
          <a:bodyPr anchor="t">
            <a:norm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Date? Place? What does SBA know?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Composites &amp; Tams Fees Breakdown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Graduation Speaker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Collaboration for Cords</a:t>
            </a:r>
          </a:p>
        </p:txBody>
      </p:sp>
    </p:spTree>
    <p:extLst>
      <p:ext uri="{BB962C8B-B14F-4D97-AF65-F5344CB8AC3E}">
        <p14:creationId xmlns:p14="http://schemas.microsoft.com/office/powerpoint/2010/main" val="393854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D47D7CD-06A5-4710-B816-F23F56C52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058D9C7-7C50-4582-9A60-0569A536A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C1FF7-2E13-6109-539C-F71B653F8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/>
              <a:t>When’s Graduation?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36BE6-85CA-EA7D-E9F6-917AA9D17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3428999"/>
            <a:ext cx="4606280" cy="2747963"/>
          </a:xfrm>
        </p:spPr>
        <p:txBody>
          <a:bodyPr anchor="t">
            <a:normAutofit/>
          </a:bodyPr>
          <a:lstStyle/>
          <a:p>
            <a:r>
              <a:rPr lang="en-US" sz="1800" dirty="0"/>
              <a:t>Of course, we all know that graduation will take place in May of 2024; however, Student Bar Association is not responsible for picking venue, date, or time of graduation. Dean Aden usually handles that part of the administrative matters, and she will provide a date, venue, and time to us in a timely manner.</a:t>
            </a:r>
          </a:p>
        </p:txBody>
      </p:sp>
      <p:grpSp>
        <p:nvGrpSpPr>
          <p:cNvPr id="56" name="decorative circles">
            <a:extLst>
              <a:ext uri="{FF2B5EF4-FFF2-40B4-BE49-F238E27FC236}">
                <a16:creationId xmlns:a16="http://schemas.microsoft.com/office/drawing/2014/main" id="{A5A42520-81F5-4CA6-A7DA-9CD71733A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228154" cy="5966848"/>
            <a:chOff x="6008627" y="289695"/>
            <a:chExt cx="5228154" cy="59668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DB3C8F9-1E7D-4D3B-A4BF-F97576E5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B80C13D-6AE8-4D68-9A8B-49B796A67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340680A-5931-4B24-ADEB-7656B70FB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EAF5EEB-C2D5-4D5F-8BF0-0E7961A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70340" y="674287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C482DF8-0B0D-4F32-8416-496960050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Back shot of a row of graduates">
            <a:extLst>
              <a:ext uri="{FF2B5EF4-FFF2-40B4-BE49-F238E27FC236}">
                <a16:creationId xmlns:a16="http://schemas.microsoft.com/office/drawing/2014/main" id="{CD7E4A67-05C9-395B-3D8B-000DA3AE1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4" r="21372"/>
          <a:stretch/>
        </p:blipFill>
        <p:spPr>
          <a:xfrm>
            <a:off x="6475068" y="1214970"/>
            <a:ext cx="5716932" cy="5643030"/>
          </a:xfrm>
          <a:custGeom>
            <a:avLst/>
            <a:gdLst/>
            <a:ahLst/>
            <a:cxnLst/>
            <a:rect l="l" t="t" r="r" b="b"/>
            <a:pathLst>
              <a:path w="5716932" h="5643030">
                <a:moveTo>
                  <a:pt x="3371933" y="0"/>
                </a:moveTo>
                <a:cubicBezTo>
                  <a:pt x="4186675" y="0"/>
                  <a:pt x="4933927" y="288960"/>
                  <a:pt x="5516795" y="769986"/>
                </a:cubicBezTo>
                <a:lnTo>
                  <a:pt x="5716932" y="951882"/>
                </a:lnTo>
                <a:lnTo>
                  <a:pt x="5716932" y="5643030"/>
                </a:lnTo>
                <a:lnTo>
                  <a:pt x="884716" y="5643030"/>
                </a:lnTo>
                <a:lnTo>
                  <a:pt x="769986" y="5516796"/>
                </a:lnTo>
                <a:cubicBezTo>
                  <a:pt x="288960" y="4933927"/>
                  <a:pt x="0" y="4186675"/>
                  <a:pt x="0" y="3371933"/>
                </a:cubicBezTo>
                <a:cubicBezTo>
                  <a:pt x="0" y="1509666"/>
                  <a:pt x="1509666" y="0"/>
                  <a:pt x="337193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9280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7" name="Rectangle 1046">
            <a:extLst>
              <a:ext uri="{FF2B5EF4-FFF2-40B4-BE49-F238E27FC236}">
                <a16:creationId xmlns:a16="http://schemas.microsoft.com/office/drawing/2014/main" id="{34441C22-9EFD-4DE0-9245-E55F34A58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2E3EC0C7-3371-4F0F-9092-DA8533F0C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1454C-5E96-F3FC-2258-2D9789FB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39" y="777240"/>
            <a:ext cx="6168331" cy="2493876"/>
          </a:xfrm>
        </p:spPr>
        <p:txBody>
          <a:bodyPr anchor="b">
            <a:normAutofit/>
          </a:bodyPr>
          <a:lstStyle/>
          <a:p>
            <a:r>
              <a:rPr lang="en-US" sz="4400" dirty="0"/>
              <a:t>Supplier Info &amp; Cords</a:t>
            </a:r>
          </a:p>
        </p:txBody>
      </p:sp>
      <p:sp>
        <p:nvSpPr>
          <p:cNvPr id="1051" name="Oval 2">
            <a:extLst>
              <a:ext uri="{FF2B5EF4-FFF2-40B4-BE49-F238E27FC236}">
                <a16:creationId xmlns:a16="http://schemas.microsoft.com/office/drawing/2014/main" id="{B5B75771-DE64-4E88-9F7A-F675EA3D3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0676" y="2906802"/>
            <a:ext cx="4051324" cy="3951198"/>
          </a:xfrm>
          <a:custGeom>
            <a:avLst/>
            <a:gdLst>
              <a:gd name="connsiteX0" fmla="*/ 2361523 w 4051324"/>
              <a:gd name="connsiteY0" fmla="*/ 0 h 3951198"/>
              <a:gd name="connsiteX1" fmla="*/ 4031372 w 4051324"/>
              <a:gd name="connsiteY1" fmla="*/ 691674 h 3951198"/>
              <a:gd name="connsiteX2" fmla="*/ 4051324 w 4051324"/>
              <a:gd name="connsiteY2" fmla="*/ 713627 h 3951198"/>
              <a:gd name="connsiteX3" fmla="*/ 4051324 w 4051324"/>
              <a:gd name="connsiteY3" fmla="*/ 3951198 h 3951198"/>
              <a:gd name="connsiteX4" fmla="*/ 618807 w 4051324"/>
              <a:gd name="connsiteY4" fmla="*/ 3951198 h 3951198"/>
              <a:gd name="connsiteX5" fmla="*/ 539257 w 4051324"/>
              <a:gd name="connsiteY5" fmla="*/ 3863671 h 3951198"/>
              <a:gd name="connsiteX6" fmla="*/ 0 w 4051324"/>
              <a:gd name="connsiteY6" fmla="*/ 2361523 h 3951198"/>
              <a:gd name="connsiteX7" fmla="*/ 2361523 w 4051324"/>
              <a:gd name="connsiteY7" fmla="*/ 0 h 395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1324" h="3951198">
                <a:moveTo>
                  <a:pt x="2361523" y="0"/>
                </a:moveTo>
                <a:cubicBezTo>
                  <a:pt x="3013639" y="0"/>
                  <a:pt x="3604020" y="264323"/>
                  <a:pt x="4031372" y="691674"/>
                </a:cubicBezTo>
                <a:lnTo>
                  <a:pt x="4051324" y="713627"/>
                </a:lnTo>
                <a:lnTo>
                  <a:pt x="4051324" y="3951198"/>
                </a:lnTo>
                <a:lnTo>
                  <a:pt x="618807" y="3951198"/>
                </a:lnTo>
                <a:lnTo>
                  <a:pt x="539257" y="3863671"/>
                </a:lnTo>
                <a:cubicBezTo>
                  <a:pt x="202372" y="3455461"/>
                  <a:pt x="0" y="2932125"/>
                  <a:pt x="0" y="2361523"/>
                </a:cubicBezTo>
                <a:cubicBezTo>
                  <a:pt x="0" y="1057290"/>
                  <a:pt x="1057290" y="0"/>
                  <a:pt x="23615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53" name="decorative circles">
            <a:extLst>
              <a:ext uri="{FF2B5EF4-FFF2-40B4-BE49-F238E27FC236}">
                <a16:creationId xmlns:a16="http://schemas.microsoft.com/office/drawing/2014/main" id="{B75D38C4-A4CC-488E-85FD-0C69F36E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81135" y="927887"/>
            <a:ext cx="3205279" cy="2727847"/>
            <a:chOff x="7893625" y="927887"/>
            <a:chExt cx="3205279" cy="2727847"/>
          </a:xfrm>
        </p:grpSpPr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04EFDF24-B3F0-4BA3-97E3-51BA00C6E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93625" y="3428999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46392022-9BF1-41AE-AE1B-B08208924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5295" y="2842228"/>
              <a:ext cx="466441" cy="466441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1DA2EFA5-A28E-447B-8DB5-6379C329D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35619" y="296208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29ECAB29-B7CF-4EF0-9BBD-FB11F24E2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4744" y="927887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6B5741A7-DE13-46A9-81EE-C48338706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7963" y="1870595"/>
              <a:ext cx="346588" cy="3465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9B01A4F4-A849-4C2A-A591-372834C4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7963" y="2560850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1" name="Oval 1">
            <a:extLst>
              <a:ext uri="{FF2B5EF4-FFF2-40B4-BE49-F238E27FC236}">
                <a16:creationId xmlns:a16="http://schemas.microsoft.com/office/drawing/2014/main" id="{3B9D6F34-4F66-4AD6-8297-B393AD0A9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0188" y="1"/>
            <a:ext cx="2661680" cy="2424023"/>
          </a:xfrm>
          <a:custGeom>
            <a:avLst/>
            <a:gdLst>
              <a:gd name="connsiteX0" fmla="*/ 572886 w 2661680"/>
              <a:gd name="connsiteY0" fmla="*/ 0 h 2424023"/>
              <a:gd name="connsiteX1" fmla="*/ 2088794 w 2661680"/>
              <a:gd name="connsiteY1" fmla="*/ 0 h 2424023"/>
              <a:gd name="connsiteX2" fmla="*/ 2177378 w 2661680"/>
              <a:gd name="connsiteY2" fmla="*/ 66242 h 2424023"/>
              <a:gd name="connsiteX3" fmla="*/ 2661680 w 2661680"/>
              <a:gd name="connsiteY3" fmla="*/ 1093183 h 2424023"/>
              <a:gd name="connsiteX4" fmla="*/ 1330840 w 2661680"/>
              <a:gd name="connsiteY4" fmla="*/ 2424023 h 2424023"/>
              <a:gd name="connsiteX5" fmla="*/ 0 w 2661680"/>
              <a:gd name="connsiteY5" fmla="*/ 1093183 h 2424023"/>
              <a:gd name="connsiteX6" fmla="*/ 484302 w 2661680"/>
              <a:gd name="connsiteY6" fmla="*/ 66242 h 242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61680" h="2424023">
                <a:moveTo>
                  <a:pt x="572886" y="0"/>
                </a:moveTo>
                <a:lnTo>
                  <a:pt x="2088794" y="0"/>
                </a:lnTo>
                <a:lnTo>
                  <a:pt x="2177378" y="66242"/>
                </a:lnTo>
                <a:cubicBezTo>
                  <a:pt x="2473153" y="310338"/>
                  <a:pt x="2661680" y="679744"/>
                  <a:pt x="2661680" y="1093183"/>
                </a:cubicBezTo>
                <a:cubicBezTo>
                  <a:pt x="2661680" y="1828186"/>
                  <a:pt x="2065843" y="2424023"/>
                  <a:pt x="1330840" y="2424023"/>
                </a:cubicBezTo>
                <a:cubicBezTo>
                  <a:pt x="595837" y="2424023"/>
                  <a:pt x="0" y="1828186"/>
                  <a:pt x="0" y="1093183"/>
                </a:cubicBezTo>
                <a:cubicBezTo>
                  <a:pt x="0" y="679744"/>
                  <a:pt x="188527" y="310338"/>
                  <a:pt x="484302" y="6624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63" name="Graphic 1062">
            <a:extLst>
              <a:ext uri="{FF2B5EF4-FFF2-40B4-BE49-F238E27FC236}">
                <a16:creationId xmlns:a16="http://schemas.microsoft.com/office/drawing/2014/main" id="{4A957378-4F2F-4F89-8202-553A431FF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3905" y="1331"/>
            <a:ext cx="2215852" cy="2215852"/>
          </a:xfrm>
          <a:prstGeom prst="rect">
            <a:avLst/>
          </a:prstGeom>
        </p:spPr>
      </p:pic>
      <p:pic>
        <p:nvPicPr>
          <p:cNvPr id="1065" name="Graphic 1064">
            <a:extLst>
              <a:ext uri="{FF2B5EF4-FFF2-40B4-BE49-F238E27FC236}">
                <a16:creationId xmlns:a16="http://schemas.microsoft.com/office/drawing/2014/main" id="{5EEF8CC5-3EC6-4753-94A5-A5787A547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631" t="18963" r="52721" b="17441"/>
          <a:stretch/>
        </p:blipFill>
        <p:spPr>
          <a:xfrm>
            <a:off x="10842176" y="0"/>
            <a:ext cx="1334286" cy="29620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7D4EA-0219-BC90-23D2-C17C96CD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39" y="3428999"/>
            <a:ext cx="6168331" cy="2747963"/>
          </a:xfrm>
        </p:spPr>
        <p:txBody>
          <a:bodyPr anchor="t">
            <a:normAutofit lnSpcReduction="10000"/>
          </a:bodyPr>
          <a:lstStyle/>
          <a:p>
            <a:r>
              <a:rPr lang="en-US" sz="1800" b="0" i="0" u="none" strike="noStrike" dirty="0">
                <a:effectLst/>
                <a:latin typeface="YACgEX8C5Gg 0"/>
              </a:rPr>
              <a:t>SBA is in a long-term binding contract with our composite supplier, so we have work with them in getting the best fixed rate for our photos.</a:t>
            </a:r>
            <a:br>
              <a:rPr lang="en-US" sz="1800" b="0" i="0" dirty="0">
                <a:effectLst/>
                <a:latin typeface="YACgEX8C5Gg 0"/>
              </a:rPr>
            </a:br>
            <a:endParaRPr lang="en-US" sz="1800" b="0" i="0" dirty="0">
              <a:effectLst/>
              <a:latin typeface="YACgEX8C5Gg 0"/>
            </a:endParaRPr>
          </a:p>
          <a:p>
            <a:r>
              <a:rPr lang="en-US" sz="1800" b="0" i="0" u="none" strike="noStrike" dirty="0">
                <a:effectLst/>
                <a:latin typeface="YACgEX8C5Gg 0"/>
              </a:rPr>
              <a:t>The University pays for most of our regali</a:t>
            </a:r>
            <a:r>
              <a:rPr lang="en-US" sz="1800" dirty="0">
                <a:latin typeface="YACgEX8C5Gg 0"/>
              </a:rPr>
              <a:t>a, except for tams, which is the hat traditionally worn for law school graduations.</a:t>
            </a:r>
            <a:endParaRPr lang="en-US" sz="1800" dirty="0"/>
          </a:p>
          <a:p>
            <a:r>
              <a:rPr lang="en-US" sz="1800" dirty="0"/>
              <a:t>The University also covers cords for certificates and pro bono hours, which means that organizations are responsible for covering any cords or stoles that they would like </a:t>
            </a:r>
            <a:r>
              <a:rPr lang="en-US" sz="1800"/>
              <a:t>their members to have.</a:t>
            </a:r>
            <a:endParaRPr lang="en-US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5C7B46-7754-077F-C31A-7494A9E4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63629" y="3784947"/>
            <a:ext cx="2597237" cy="249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093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009B3-7A1E-1C4C-C2AF-C081F2ED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$$$: Here’s The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8CF54-7654-9AA8-37A4-9CFB1361B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105" y="2693085"/>
            <a:ext cx="4412277" cy="6463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900" dirty="0"/>
              <a:t>Tams Quote = $2,940</a:t>
            </a:r>
          </a:p>
          <a:p>
            <a:pPr marL="0" indent="0">
              <a:buNone/>
            </a:pPr>
            <a:endParaRPr lang="en-US" sz="39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19F4C-9C88-5EF3-FF8E-4F4A4877D042}"/>
              </a:ext>
            </a:extLst>
          </p:cNvPr>
          <p:cNvSpPr txBox="1"/>
          <p:nvPr/>
        </p:nvSpPr>
        <p:spPr>
          <a:xfrm>
            <a:off x="4623400" y="1961318"/>
            <a:ext cx="287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$55 Per Person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083FC-7F77-40C9-216F-D4E81C0DFB82}"/>
              </a:ext>
            </a:extLst>
          </p:cNvPr>
          <p:cNvSpPr txBox="1"/>
          <p:nvPr/>
        </p:nvSpPr>
        <p:spPr>
          <a:xfrm>
            <a:off x="4235604" y="1367522"/>
            <a:ext cx="3742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00B0F0"/>
                </a:solidFill>
              </a:rPr>
              <a:t>Graduation Fee: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BC9E7C-7216-AB9D-64C2-BAB54AF47612}"/>
              </a:ext>
            </a:extLst>
          </p:cNvPr>
          <p:cNvSpPr txBox="1"/>
          <p:nvPr/>
        </p:nvSpPr>
        <p:spPr>
          <a:xfrm>
            <a:off x="3010305" y="3978646"/>
            <a:ext cx="609797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800" dirty="0">
                <a:solidFill>
                  <a:srgbClr val="7030A0"/>
                </a:solidFill>
              </a:rPr>
              <a:t>Composites + Tams = $4,800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308E8-6A33-0D3A-2848-8538C46BE065}"/>
              </a:ext>
            </a:extLst>
          </p:cNvPr>
          <p:cNvSpPr txBox="1"/>
          <p:nvPr/>
        </p:nvSpPr>
        <p:spPr>
          <a:xfrm>
            <a:off x="6612022" y="2547990"/>
            <a:ext cx="543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Composite Quote = $1,860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622BC-F9F2-ED95-DF11-4922E66B4B4E}"/>
              </a:ext>
            </a:extLst>
          </p:cNvPr>
          <p:cNvSpPr txBox="1"/>
          <p:nvPr/>
        </p:nvSpPr>
        <p:spPr>
          <a:xfrm>
            <a:off x="6610319" y="3234927"/>
            <a:ext cx="5538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/>
              <a:t>$15.99 per person + 10% discount + $150 S+H fee + Miscellaneous Charges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727AD0-0738-8936-0936-747E5FECAB41}"/>
              </a:ext>
            </a:extLst>
          </p:cNvPr>
          <p:cNvSpPr txBox="1"/>
          <p:nvPr/>
        </p:nvSpPr>
        <p:spPr>
          <a:xfrm>
            <a:off x="1561606" y="3373427"/>
            <a:ext cx="6519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$30.00 per person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A575A1-E110-F9E1-029C-0A0C8434E378}"/>
              </a:ext>
            </a:extLst>
          </p:cNvPr>
          <p:cNvSpPr txBox="1"/>
          <p:nvPr/>
        </p:nvSpPr>
        <p:spPr>
          <a:xfrm>
            <a:off x="460077" y="4890313"/>
            <a:ext cx="112934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Fees can start being paid on Monday, September 12, 2023.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We will use Venmo for payments. Last year, EventBrite was used, and Student Bar Association lost a significant chunk due to processing fees.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If you’re unable to pay via Venmo, please reach out to me so we can work around that. </a:t>
            </a:r>
            <a:r>
              <a:rPr lang="en-US" sz="1800" b="1" dirty="0"/>
              <a:t>Also, if you are experiencing a hardship, please reach out to me as well so we can get something worked out for you.</a:t>
            </a:r>
          </a:p>
        </p:txBody>
      </p:sp>
    </p:spTree>
    <p:extLst>
      <p:ext uri="{BB962C8B-B14F-4D97-AF65-F5344CB8AC3E}">
        <p14:creationId xmlns:p14="http://schemas.microsoft.com/office/powerpoint/2010/main" val="105799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25">
            <a:extLst>
              <a:ext uri="{FF2B5EF4-FFF2-40B4-BE49-F238E27FC236}">
                <a16:creationId xmlns:a16="http://schemas.microsoft.com/office/drawing/2014/main" id="{4D47D7CD-06A5-4710-B816-F23F56C52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27">
            <a:extLst>
              <a:ext uri="{FF2B5EF4-FFF2-40B4-BE49-F238E27FC236}">
                <a16:creationId xmlns:a16="http://schemas.microsoft.com/office/drawing/2014/main" id="{8058D9C7-7C50-4582-9A60-0569A536A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C3ACA-D1B8-1BCF-0A2D-D515D020A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 dirty="0"/>
              <a:t>Composite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15CD1-1227-0722-9D26-681CF55B4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3428999"/>
            <a:ext cx="4606280" cy="2747963"/>
          </a:xfrm>
        </p:spPr>
        <p:txBody>
          <a:bodyPr anchor="t">
            <a:normAutofit/>
          </a:bodyPr>
          <a:lstStyle/>
          <a:p>
            <a:r>
              <a:rPr lang="en-US" sz="1800" dirty="0"/>
              <a:t>This year, we are planning to do composite THIS SEMESTER instead of next semester.</a:t>
            </a:r>
          </a:p>
          <a:p>
            <a:r>
              <a:rPr lang="en-US" sz="1800" dirty="0"/>
              <a:t>I’m currently working with the composite company to schedule two dates: </a:t>
            </a:r>
            <a:r>
              <a:rPr lang="en-US" sz="1800" b="1" dirty="0"/>
              <a:t>one in late October and one in early November.</a:t>
            </a:r>
          </a:p>
        </p:txBody>
      </p:sp>
      <p:grpSp>
        <p:nvGrpSpPr>
          <p:cNvPr id="52" name="decorative circles">
            <a:extLst>
              <a:ext uri="{FF2B5EF4-FFF2-40B4-BE49-F238E27FC236}">
                <a16:creationId xmlns:a16="http://schemas.microsoft.com/office/drawing/2014/main" id="{A5A42520-81F5-4CA6-A7DA-9CD71733A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228154" cy="5966848"/>
            <a:chOff x="6008627" y="289695"/>
            <a:chExt cx="5228154" cy="5966848"/>
          </a:xfrm>
        </p:grpSpPr>
        <p:sp>
          <p:nvSpPr>
            <p:cNvPr id="53" name="Oval 30">
              <a:extLst>
                <a:ext uri="{FF2B5EF4-FFF2-40B4-BE49-F238E27FC236}">
                  <a16:creationId xmlns:a16="http://schemas.microsoft.com/office/drawing/2014/main" id="{BDB3C8F9-1E7D-4D3B-A4BF-F97576E5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31">
              <a:extLst>
                <a:ext uri="{FF2B5EF4-FFF2-40B4-BE49-F238E27FC236}">
                  <a16:creationId xmlns:a16="http://schemas.microsoft.com/office/drawing/2014/main" id="{EB80C13D-6AE8-4D68-9A8B-49B796A67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32">
              <a:extLst>
                <a:ext uri="{FF2B5EF4-FFF2-40B4-BE49-F238E27FC236}">
                  <a16:creationId xmlns:a16="http://schemas.microsoft.com/office/drawing/2014/main" id="{B340680A-5931-4B24-ADEB-7656B70FB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33">
              <a:extLst>
                <a:ext uri="{FF2B5EF4-FFF2-40B4-BE49-F238E27FC236}">
                  <a16:creationId xmlns:a16="http://schemas.microsoft.com/office/drawing/2014/main" id="{7EAF5EEB-C2D5-4D5F-8BF0-0E7961A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70340" y="674287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34">
              <a:extLst>
                <a:ext uri="{FF2B5EF4-FFF2-40B4-BE49-F238E27FC236}">
                  <a16:creationId xmlns:a16="http://schemas.microsoft.com/office/drawing/2014/main" id="{5C482DF8-0B0D-4F32-8416-496960050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Coloured pins pinned on a calendar">
            <a:extLst>
              <a:ext uri="{FF2B5EF4-FFF2-40B4-BE49-F238E27FC236}">
                <a16:creationId xmlns:a16="http://schemas.microsoft.com/office/drawing/2014/main" id="{ADCDEA77-99C8-A220-5C91-4D5665C4B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8" r="16188"/>
          <a:stretch/>
        </p:blipFill>
        <p:spPr>
          <a:xfrm>
            <a:off x="6475068" y="1214970"/>
            <a:ext cx="5716932" cy="5643030"/>
          </a:xfrm>
          <a:custGeom>
            <a:avLst/>
            <a:gdLst/>
            <a:ahLst/>
            <a:cxnLst/>
            <a:rect l="l" t="t" r="r" b="b"/>
            <a:pathLst>
              <a:path w="5716932" h="5643030">
                <a:moveTo>
                  <a:pt x="3371933" y="0"/>
                </a:moveTo>
                <a:cubicBezTo>
                  <a:pt x="4186675" y="0"/>
                  <a:pt x="4933927" y="288960"/>
                  <a:pt x="5516795" y="769986"/>
                </a:cubicBezTo>
                <a:lnTo>
                  <a:pt x="5716932" y="951882"/>
                </a:lnTo>
                <a:lnTo>
                  <a:pt x="5716932" y="5643030"/>
                </a:lnTo>
                <a:lnTo>
                  <a:pt x="884716" y="5643030"/>
                </a:lnTo>
                <a:lnTo>
                  <a:pt x="769986" y="5516796"/>
                </a:lnTo>
                <a:cubicBezTo>
                  <a:pt x="288960" y="4933927"/>
                  <a:pt x="0" y="4186675"/>
                  <a:pt x="0" y="3371933"/>
                </a:cubicBezTo>
                <a:cubicBezTo>
                  <a:pt x="0" y="1509666"/>
                  <a:pt x="1509666" y="0"/>
                  <a:pt x="337193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8247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7908DE9-5647-483E-B731-49D34A839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6962B4-5DCE-4745-A877-F7237DA68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FC31C6D-653C-4C57-B226-ED6CE571F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2590" y="0"/>
            <a:ext cx="8389411" cy="6858000"/>
          </a:xfrm>
          <a:custGeom>
            <a:avLst/>
            <a:gdLst>
              <a:gd name="connsiteX0" fmla="*/ 1405847 w 8389411"/>
              <a:gd name="connsiteY0" fmla="*/ 0 h 6858000"/>
              <a:gd name="connsiteX1" fmla="*/ 8389411 w 8389411"/>
              <a:gd name="connsiteY1" fmla="*/ 0 h 6858000"/>
              <a:gd name="connsiteX2" fmla="*/ 8389411 w 8389411"/>
              <a:gd name="connsiteY2" fmla="*/ 6858000 h 6858000"/>
              <a:gd name="connsiteX3" fmla="*/ 1403382 w 8389411"/>
              <a:gd name="connsiteY3" fmla="*/ 6858000 h 6858000"/>
              <a:gd name="connsiteX4" fmla="*/ 1126450 w 8389411"/>
              <a:gd name="connsiteY4" fmla="*/ 6554701 h 6858000"/>
              <a:gd name="connsiteX5" fmla="*/ 0 w 8389411"/>
              <a:gd name="connsiteY5" fmla="*/ 3431347 h 6858000"/>
              <a:gd name="connsiteX6" fmla="*/ 1281495 w 8389411"/>
              <a:gd name="connsiteY6" fmla="*/ 1298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9411" h="6858000">
                <a:moveTo>
                  <a:pt x="1405847" y="0"/>
                </a:moveTo>
                <a:lnTo>
                  <a:pt x="8389411" y="0"/>
                </a:lnTo>
                <a:lnTo>
                  <a:pt x="8389411" y="6858000"/>
                </a:lnTo>
                <a:lnTo>
                  <a:pt x="1403382" y="6858000"/>
                </a:lnTo>
                <a:lnTo>
                  <a:pt x="1126450" y="6554701"/>
                </a:lnTo>
                <a:cubicBezTo>
                  <a:pt x="422736" y="5705928"/>
                  <a:pt x="0" y="4617776"/>
                  <a:pt x="0" y="3431347"/>
                </a:cubicBezTo>
                <a:cubicBezTo>
                  <a:pt x="0" y="2160173"/>
                  <a:pt x="485281" y="1001818"/>
                  <a:pt x="1281495" y="1298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C310B041-3468-403A-926B-E3C1CF443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4914" y="299808"/>
            <a:ext cx="11521822" cy="6038357"/>
            <a:chOff x="244914" y="299808"/>
            <a:chExt cx="11521822" cy="603835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65CBEB7-29CF-4F21-ABB7-012581304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00295" y="515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900504-84D3-4813-B737-775C16F8F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4134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3902316-BF90-4159-9FD2-6CFCCF7BE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04BF80-E9DB-4641-8EA2-51698324F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5899" y="5741646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4395B9-3F83-49A4-9275-0A315D88F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0333" y="6032385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E7ABD02-CD92-4D6C-B4BA-984D6688F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914" y="5821038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3D95D0-3889-8095-99FE-F94D07F58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78" y="952022"/>
            <a:ext cx="2862591" cy="5157049"/>
          </a:xfrm>
        </p:spPr>
        <p:txBody>
          <a:bodyPr anchor="ctr">
            <a:normAutofit/>
          </a:bodyPr>
          <a:lstStyle/>
          <a:p>
            <a:r>
              <a:rPr lang="en-US" sz="4400"/>
              <a:t>Graduation Speaker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EBC68E-AD2E-38ED-B565-090D7EE75E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132720"/>
              </p:ext>
            </p:extLst>
          </p:nvPr>
        </p:nvGraphicFramePr>
        <p:xfrm>
          <a:off x="4629151" y="952022"/>
          <a:ext cx="7117918" cy="5157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4426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7908DE9-5647-483E-B731-49D34A839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6962B4-5DCE-4745-A877-F7237DA68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FC31C6D-653C-4C57-B226-ED6CE571F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2590" y="0"/>
            <a:ext cx="8389411" cy="6858000"/>
          </a:xfrm>
          <a:custGeom>
            <a:avLst/>
            <a:gdLst>
              <a:gd name="connsiteX0" fmla="*/ 1405847 w 8389411"/>
              <a:gd name="connsiteY0" fmla="*/ 0 h 6858000"/>
              <a:gd name="connsiteX1" fmla="*/ 8389411 w 8389411"/>
              <a:gd name="connsiteY1" fmla="*/ 0 h 6858000"/>
              <a:gd name="connsiteX2" fmla="*/ 8389411 w 8389411"/>
              <a:gd name="connsiteY2" fmla="*/ 6858000 h 6858000"/>
              <a:gd name="connsiteX3" fmla="*/ 1403382 w 8389411"/>
              <a:gd name="connsiteY3" fmla="*/ 6858000 h 6858000"/>
              <a:gd name="connsiteX4" fmla="*/ 1126450 w 8389411"/>
              <a:gd name="connsiteY4" fmla="*/ 6554701 h 6858000"/>
              <a:gd name="connsiteX5" fmla="*/ 0 w 8389411"/>
              <a:gd name="connsiteY5" fmla="*/ 3431347 h 6858000"/>
              <a:gd name="connsiteX6" fmla="*/ 1281495 w 8389411"/>
              <a:gd name="connsiteY6" fmla="*/ 1298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9411" h="6858000">
                <a:moveTo>
                  <a:pt x="1405847" y="0"/>
                </a:moveTo>
                <a:lnTo>
                  <a:pt x="8389411" y="0"/>
                </a:lnTo>
                <a:lnTo>
                  <a:pt x="8389411" y="6858000"/>
                </a:lnTo>
                <a:lnTo>
                  <a:pt x="1403382" y="6858000"/>
                </a:lnTo>
                <a:lnTo>
                  <a:pt x="1126450" y="6554701"/>
                </a:lnTo>
                <a:cubicBezTo>
                  <a:pt x="422736" y="5705928"/>
                  <a:pt x="0" y="4617776"/>
                  <a:pt x="0" y="3431347"/>
                </a:cubicBezTo>
                <a:cubicBezTo>
                  <a:pt x="0" y="2160173"/>
                  <a:pt x="485281" y="1001818"/>
                  <a:pt x="1281495" y="1298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C310B041-3468-403A-926B-E3C1CF443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4914" y="299808"/>
            <a:ext cx="11521822" cy="6038357"/>
            <a:chOff x="244914" y="299808"/>
            <a:chExt cx="11521822" cy="603835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65CBEB7-29CF-4F21-ABB7-012581304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00295" y="515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900504-84D3-4813-B737-775C16F8F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4134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3902316-BF90-4159-9FD2-6CFCCF7BE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04BF80-E9DB-4641-8EA2-51698324F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5899" y="5741646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4395B9-3F83-49A4-9275-0A315D88F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0333" y="6032385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E7ABD02-CD92-4D6C-B4BA-984D6688F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914" y="5821038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640D26-1260-DA36-FC0B-737EAC3EF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78" y="952022"/>
            <a:ext cx="2862591" cy="5157049"/>
          </a:xfrm>
        </p:spPr>
        <p:txBody>
          <a:bodyPr anchor="ctr">
            <a:normAutofit/>
          </a:bodyPr>
          <a:lstStyle/>
          <a:p>
            <a:r>
              <a:rPr lang="en-US" sz="4400"/>
              <a:t>Contacts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106FCA-E99F-C798-DF57-7C4E05A0FC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125430"/>
              </p:ext>
            </p:extLst>
          </p:nvPr>
        </p:nvGraphicFramePr>
        <p:xfrm>
          <a:off x="4629151" y="952022"/>
          <a:ext cx="7117918" cy="5157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0105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15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17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0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21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22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23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24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Oval 125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26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604BA40A-41ED-46BF-B7BF-3E22CD4D7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82D7E28-A376-49FF-8D28-FD23D0D4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2BE28-F838-A5C7-EBE3-CB664A49D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082" y="3553695"/>
            <a:ext cx="7311973" cy="15938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CONGRATULATIONS!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172A8C-6F8A-A982-C251-6B8D4E967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082" y="5264860"/>
            <a:ext cx="7311973" cy="79939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May our 3L year be the best year yet!</a:t>
            </a:r>
          </a:p>
        </p:txBody>
      </p:sp>
      <p:grpSp>
        <p:nvGrpSpPr>
          <p:cNvPr id="141" name="Decorative Circles">
            <a:extLst>
              <a:ext uri="{FF2B5EF4-FFF2-40B4-BE49-F238E27FC236}">
                <a16:creationId xmlns:a16="http://schemas.microsoft.com/office/drawing/2014/main" id="{1DD8C67C-38D6-48DD-AD46-132C61B2C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4277" y="956155"/>
            <a:ext cx="9049452" cy="1836961"/>
            <a:chOff x="374277" y="956155"/>
            <a:chExt cx="9049452" cy="1836961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AE9062DF-7D03-430E-9839-DD0CE7F8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06096" y="1977248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C1A4650-64F8-4DDE-BA49-1EF009C5A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68530" y="95615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D134E4E-EF7B-4735-B4C1-EFFB5DD9F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0362" y="235440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AD5744A-1131-494B-9062-5E9A01C31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4277" y="1901154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F250752-9172-4965-8B03-A93700360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012" y="2326675"/>
              <a:ext cx="466441" cy="466441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8" name="Oval 3">
            <a:extLst>
              <a:ext uri="{FF2B5EF4-FFF2-40B4-BE49-F238E27FC236}">
                <a16:creationId xmlns:a16="http://schemas.microsoft.com/office/drawing/2014/main" id="{D5898C82-33AB-4F59-BEEE-EB8AAE32F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665048" y="0"/>
            <a:ext cx="4408870" cy="2474031"/>
          </a:xfrm>
          <a:custGeom>
            <a:avLst/>
            <a:gdLst>
              <a:gd name="connsiteX0" fmla="*/ 18128 w 4408870"/>
              <a:gd name="connsiteY0" fmla="*/ 0 h 2474031"/>
              <a:gd name="connsiteX1" fmla="*/ 4390742 w 4408870"/>
              <a:gd name="connsiteY1" fmla="*/ 0 h 2474031"/>
              <a:gd name="connsiteX2" fmla="*/ 4397489 w 4408870"/>
              <a:gd name="connsiteY2" fmla="*/ 44205 h 2474031"/>
              <a:gd name="connsiteX3" fmla="*/ 4408870 w 4408870"/>
              <a:gd name="connsiteY3" fmla="*/ 269596 h 2474031"/>
              <a:gd name="connsiteX4" fmla="*/ 2204435 w 4408870"/>
              <a:gd name="connsiteY4" fmla="*/ 2474031 h 2474031"/>
              <a:gd name="connsiteX5" fmla="*/ 0 w 4408870"/>
              <a:gd name="connsiteY5" fmla="*/ 269596 h 2474031"/>
              <a:gd name="connsiteX6" fmla="*/ 11381 w 4408870"/>
              <a:gd name="connsiteY6" fmla="*/ 44205 h 24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8870" h="2474031">
                <a:moveTo>
                  <a:pt x="18128" y="0"/>
                </a:moveTo>
                <a:lnTo>
                  <a:pt x="4390742" y="0"/>
                </a:lnTo>
                <a:lnTo>
                  <a:pt x="4397489" y="44205"/>
                </a:lnTo>
                <a:cubicBezTo>
                  <a:pt x="4405015" y="118312"/>
                  <a:pt x="4408870" y="193504"/>
                  <a:pt x="4408870" y="269596"/>
                </a:cubicBezTo>
                <a:cubicBezTo>
                  <a:pt x="4408870" y="1487072"/>
                  <a:pt x="3421911" y="2474031"/>
                  <a:pt x="2204435" y="2474031"/>
                </a:cubicBezTo>
                <a:cubicBezTo>
                  <a:pt x="986959" y="2474031"/>
                  <a:pt x="0" y="1487072"/>
                  <a:pt x="0" y="269596"/>
                </a:cubicBezTo>
                <a:cubicBezTo>
                  <a:pt x="0" y="193504"/>
                  <a:pt x="3855" y="118312"/>
                  <a:pt x="11381" y="4420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Graphic 149">
            <a:extLst>
              <a:ext uri="{FF2B5EF4-FFF2-40B4-BE49-F238E27FC236}">
                <a16:creationId xmlns:a16="http://schemas.microsoft.com/office/drawing/2014/main" id="{B6373DE1-3B3E-471B-AA87-9E0142E20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2" t="48467" r="13582" b="10444"/>
          <a:stretch/>
        </p:blipFill>
        <p:spPr>
          <a:xfrm>
            <a:off x="688614" y="0"/>
            <a:ext cx="4368276" cy="2507327"/>
          </a:xfrm>
          <a:prstGeom prst="rect">
            <a:avLst/>
          </a:prstGeom>
        </p:spPr>
      </p:pic>
      <p:sp>
        <p:nvSpPr>
          <p:cNvPr id="152" name="Oval 2">
            <a:extLst>
              <a:ext uri="{FF2B5EF4-FFF2-40B4-BE49-F238E27FC236}">
                <a16:creationId xmlns:a16="http://schemas.microsoft.com/office/drawing/2014/main" id="{F678974B-CB16-468B-A5D7-C0A88B64C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9326987" y="0"/>
            <a:ext cx="2861965" cy="3133761"/>
          </a:xfrm>
          <a:custGeom>
            <a:avLst/>
            <a:gdLst>
              <a:gd name="connsiteX0" fmla="*/ 152193 w 2976254"/>
              <a:gd name="connsiteY0" fmla="*/ 0 h 3258904"/>
              <a:gd name="connsiteX1" fmla="*/ 2976254 w 2976254"/>
              <a:gd name="connsiteY1" fmla="*/ 0 h 3258904"/>
              <a:gd name="connsiteX2" fmla="*/ 2976254 w 2976254"/>
              <a:gd name="connsiteY2" fmla="*/ 3192289 h 3258904"/>
              <a:gd name="connsiteX3" fmla="*/ 2908439 w 2976254"/>
              <a:gd name="connsiteY3" fmla="*/ 3209726 h 3258904"/>
              <a:gd name="connsiteX4" fmla="*/ 2420603 w 2976254"/>
              <a:gd name="connsiteY4" fmla="*/ 3258904 h 3258904"/>
              <a:gd name="connsiteX5" fmla="*/ 0 w 2976254"/>
              <a:gd name="connsiteY5" fmla="*/ 838301 h 3258904"/>
              <a:gd name="connsiteX6" fmla="*/ 108826 w 2976254"/>
              <a:gd name="connsiteY6" fmla="*/ 118488 h 325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6254" h="3258904">
                <a:moveTo>
                  <a:pt x="152193" y="0"/>
                </a:moveTo>
                <a:lnTo>
                  <a:pt x="2976254" y="0"/>
                </a:lnTo>
                <a:lnTo>
                  <a:pt x="2976254" y="3192289"/>
                </a:lnTo>
                <a:lnTo>
                  <a:pt x="2908439" y="3209726"/>
                </a:lnTo>
                <a:cubicBezTo>
                  <a:pt x="2750864" y="3241971"/>
                  <a:pt x="2587711" y="3258904"/>
                  <a:pt x="2420603" y="3258904"/>
                </a:cubicBezTo>
                <a:cubicBezTo>
                  <a:pt x="1083741" y="3258904"/>
                  <a:pt x="0" y="2175163"/>
                  <a:pt x="0" y="838301"/>
                </a:cubicBezTo>
                <a:cubicBezTo>
                  <a:pt x="0" y="587639"/>
                  <a:pt x="38100" y="345877"/>
                  <a:pt x="108826" y="1184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4" name="Graphic 153">
            <a:extLst>
              <a:ext uri="{FF2B5EF4-FFF2-40B4-BE49-F238E27FC236}">
                <a16:creationId xmlns:a16="http://schemas.microsoft.com/office/drawing/2014/main" id="{D9A607A7-D5A5-435C-B8B1-BCA0876FE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917" t="40037" r="12288" b="12942"/>
          <a:stretch/>
        </p:blipFill>
        <p:spPr>
          <a:xfrm rot="5400000">
            <a:off x="9213289" y="143722"/>
            <a:ext cx="3119383" cy="2831939"/>
          </a:xfrm>
          <a:prstGeom prst="rect">
            <a:avLst/>
          </a:prstGeom>
        </p:spPr>
      </p:pic>
      <p:sp>
        <p:nvSpPr>
          <p:cNvPr id="156" name="Oval 1">
            <a:extLst>
              <a:ext uri="{FF2B5EF4-FFF2-40B4-BE49-F238E27FC236}">
                <a16:creationId xmlns:a16="http://schemas.microsoft.com/office/drawing/2014/main" id="{7B801CC1-D292-4B86-B2D1-4878F0CDA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9078"/>
            <a:ext cx="3186814" cy="3638922"/>
          </a:xfrm>
          <a:custGeom>
            <a:avLst/>
            <a:gdLst>
              <a:gd name="connsiteX0" fmla="*/ 1156116 w 3186814"/>
              <a:gd name="connsiteY0" fmla="*/ 0 h 3638922"/>
              <a:gd name="connsiteX1" fmla="*/ 3186814 w 3186814"/>
              <a:gd name="connsiteY1" fmla="*/ 2030698 h 3638922"/>
              <a:gd name="connsiteX2" fmla="*/ 2447829 w 3186814"/>
              <a:gd name="connsiteY2" fmla="*/ 3597684 h 3638922"/>
              <a:gd name="connsiteX3" fmla="*/ 2392682 w 3186814"/>
              <a:gd name="connsiteY3" fmla="*/ 3638922 h 3638922"/>
              <a:gd name="connsiteX4" fmla="*/ 0 w 3186814"/>
              <a:gd name="connsiteY4" fmla="*/ 3638922 h 3638922"/>
              <a:gd name="connsiteX5" fmla="*/ 0 w 3186814"/>
              <a:gd name="connsiteY5" fmla="*/ 362315 h 3638922"/>
              <a:gd name="connsiteX6" fmla="*/ 20733 w 3186814"/>
              <a:gd name="connsiteY6" fmla="*/ 346811 h 3638922"/>
              <a:gd name="connsiteX7" fmla="*/ 1156116 w 3186814"/>
              <a:gd name="connsiteY7" fmla="*/ 0 h 363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6814" h="3638922">
                <a:moveTo>
                  <a:pt x="1156116" y="0"/>
                </a:moveTo>
                <a:cubicBezTo>
                  <a:pt x="2277640" y="0"/>
                  <a:pt x="3186814" y="909174"/>
                  <a:pt x="3186814" y="2030698"/>
                </a:cubicBezTo>
                <a:cubicBezTo>
                  <a:pt x="3186814" y="2661556"/>
                  <a:pt x="2899146" y="3225224"/>
                  <a:pt x="2447829" y="3597684"/>
                </a:cubicBezTo>
                <a:lnTo>
                  <a:pt x="2392682" y="3638922"/>
                </a:lnTo>
                <a:lnTo>
                  <a:pt x="0" y="3638922"/>
                </a:lnTo>
                <a:lnTo>
                  <a:pt x="0" y="362315"/>
                </a:lnTo>
                <a:lnTo>
                  <a:pt x="20733" y="346811"/>
                </a:lnTo>
                <a:cubicBezTo>
                  <a:pt x="344835" y="127853"/>
                  <a:pt x="735545" y="0"/>
                  <a:pt x="1156116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646F2-06EE-8A6F-5C12-267CE9726D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34" r="29111" b="-1"/>
          <a:stretch/>
        </p:blipFill>
        <p:spPr>
          <a:xfrm>
            <a:off x="5529263" y="55816"/>
            <a:ext cx="3455470" cy="3455470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FA9700CD-BB47-4560-B350-94D4576C2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48417" y="3922934"/>
            <a:ext cx="2798544" cy="27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0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onfettiVTI">
  <a:themeElements>
    <a:clrScheme name="AnalogousFromLightSeedRightStep">
      <a:dk1>
        <a:srgbClr val="000000"/>
      </a:dk1>
      <a:lt1>
        <a:srgbClr val="FFFFFF"/>
      </a:lt1>
      <a:dk2>
        <a:srgbClr val="412429"/>
      </a:dk2>
      <a:lt2>
        <a:srgbClr val="E8E2E3"/>
      </a:lt2>
      <a:accent1>
        <a:srgbClr val="3FB2A0"/>
      </a:accent1>
      <a:accent2>
        <a:srgbClr val="2AACDA"/>
      </a:accent2>
      <a:accent3>
        <a:srgbClr val="7199EB"/>
      </a:accent3>
      <a:accent4>
        <a:srgbClr val="6052E7"/>
      </a:accent4>
      <a:accent5>
        <a:srgbClr val="AF71EB"/>
      </a:accent5>
      <a:accent6>
        <a:srgbClr val="DC52E7"/>
      </a:accent6>
      <a:hlink>
        <a:srgbClr val="AE6974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5812</TotalTime>
  <Words>435</Words>
  <Application>Microsoft Office PowerPoint</Application>
  <PresentationFormat>Widescreen</PresentationFormat>
  <Paragraphs>38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AvenirNext LT Pro Medium</vt:lpstr>
      <vt:lpstr>Calibri</vt:lpstr>
      <vt:lpstr>Gill Sans Nova</vt:lpstr>
      <vt:lpstr>YACgEX8C5Gg 0</vt:lpstr>
      <vt:lpstr>ConfettiVTI</vt:lpstr>
      <vt:lpstr>Class of 2024: Spring Graduation Meeting</vt:lpstr>
      <vt:lpstr>Agenda</vt:lpstr>
      <vt:lpstr>When’s Graduation?</vt:lpstr>
      <vt:lpstr>Supplier Info &amp; Cords</vt:lpstr>
      <vt:lpstr>Let’s Talk $$$: Here’s The Breakdown</vt:lpstr>
      <vt:lpstr>Composite Scheduling</vt:lpstr>
      <vt:lpstr>Graduation Speaker</vt:lpstr>
      <vt:lpstr>Contacts</vt:lpstr>
      <vt:lpstr>CONGRATULATIONS!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of 2024: Spring Graduation Meeting</dc:title>
  <dc:creator>Jones, Rajanae</dc:creator>
  <cp:lastModifiedBy>Ravi Lipman</cp:lastModifiedBy>
  <cp:revision>2</cp:revision>
  <dcterms:created xsi:type="dcterms:W3CDTF">2023-08-27T20:18:17Z</dcterms:created>
  <dcterms:modified xsi:type="dcterms:W3CDTF">2023-09-03T19:35:36Z</dcterms:modified>
</cp:coreProperties>
</file>