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64" r:id="rId3"/>
    <p:sldId id="265" r:id="rId4"/>
    <p:sldId id="258" r:id="rId5"/>
    <p:sldId id="266" r:id="rId6"/>
    <p:sldId id="259" r:id="rId7"/>
    <p:sldId id="267" r:id="rId8"/>
    <p:sldId id="260" r:id="rId9"/>
    <p:sldId id="268" r:id="rId10"/>
    <p:sldId id="261" r:id="rId11"/>
    <p:sldId id="269" r:id="rId12"/>
    <p:sldId id="262" r:id="rId13"/>
    <p:sldId id="270" r:id="rId14"/>
    <p:sldId id="263" r:id="rId15"/>
    <p:sldId id="271" r:id="rId16"/>
    <p:sldId id="272" r:id="rId17"/>
    <p:sldId id="273"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554"/>
    <p:restoredTop sz="94580"/>
  </p:normalViewPr>
  <p:slideViewPr>
    <p:cSldViewPr snapToGrid="0" snapToObjects="1">
      <p:cViewPr>
        <p:scale>
          <a:sx n="98" d="100"/>
          <a:sy n="98" d="100"/>
        </p:scale>
        <p:origin x="1368" y="6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CBB730-C112-46F0-B23B-596F24929535}" type="doc">
      <dgm:prSet loTypeId="urn:microsoft.com/office/officeart/2008/layout/LinedList" loCatId="list" qsTypeId="urn:microsoft.com/office/officeart/2005/8/quickstyle/simple3" qsCatId="simple" csTypeId="urn:microsoft.com/office/officeart/2005/8/colors/accent1_3" csCatId="accent1" phldr="1"/>
      <dgm:spPr/>
      <dgm:t>
        <a:bodyPr/>
        <a:lstStyle/>
        <a:p>
          <a:endParaRPr lang="en-US"/>
        </a:p>
      </dgm:t>
    </dgm:pt>
    <dgm:pt modelId="{C757ECDB-B4C0-47EF-8091-888645F54EC3}">
      <dgm:prSet/>
      <dgm:spPr/>
      <dgm:t>
        <a:bodyPr/>
        <a:lstStyle/>
        <a:p>
          <a:r>
            <a:rPr lang="en-US" b="0" dirty="0"/>
            <a:t>The Treasurer has a watchdog role over all aspects of financial management, working closely with other members of the </a:t>
          </a:r>
          <a:r>
            <a:rPr lang="en-US" b="0" dirty="0" smtClean="0"/>
            <a:t>Executive Board to </a:t>
          </a:r>
          <a:r>
            <a:rPr lang="en-US" b="0" dirty="0"/>
            <a:t>safeguard the organization's finances</a:t>
          </a:r>
        </a:p>
      </dgm:t>
    </dgm:pt>
    <dgm:pt modelId="{71A80CE4-C256-47EB-B195-CE0B79E82FE5}" type="parTrans" cxnId="{2A3AB959-6AB7-4FDA-BC53-039AAEF0DBA0}">
      <dgm:prSet/>
      <dgm:spPr/>
      <dgm:t>
        <a:bodyPr/>
        <a:lstStyle/>
        <a:p>
          <a:endParaRPr lang="en-US"/>
        </a:p>
      </dgm:t>
    </dgm:pt>
    <dgm:pt modelId="{6011C995-B63D-4B23-8092-B25DE92F7A04}" type="sibTrans" cxnId="{2A3AB959-6AB7-4FDA-BC53-039AAEF0DBA0}">
      <dgm:prSet/>
      <dgm:spPr/>
      <dgm:t>
        <a:bodyPr/>
        <a:lstStyle/>
        <a:p>
          <a:endParaRPr lang="en-US"/>
        </a:p>
      </dgm:t>
    </dgm:pt>
    <dgm:pt modelId="{BA6F93CC-8BCF-4CDE-B3B3-B07141FC5494}">
      <dgm:prSet/>
      <dgm:spPr/>
      <dgm:t>
        <a:bodyPr/>
        <a:lstStyle/>
        <a:p>
          <a:r>
            <a:rPr lang="en-US"/>
            <a:t>Most importantly, he pays for lunch</a:t>
          </a:r>
        </a:p>
      </dgm:t>
    </dgm:pt>
    <dgm:pt modelId="{519456CB-DDA4-4C63-858D-3E42CC6F9213}" type="parTrans" cxnId="{34D7F8C3-7DCA-4341-82D0-23A39B0740E6}">
      <dgm:prSet/>
      <dgm:spPr/>
      <dgm:t>
        <a:bodyPr/>
        <a:lstStyle/>
        <a:p>
          <a:endParaRPr lang="en-US"/>
        </a:p>
      </dgm:t>
    </dgm:pt>
    <dgm:pt modelId="{166C4DB0-D894-4E4A-BC8B-B27E6D8DCC96}" type="sibTrans" cxnId="{34D7F8C3-7DCA-4341-82D0-23A39B0740E6}">
      <dgm:prSet/>
      <dgm:spPr/>
      <dgm:t>
        <a:bodyPr/>
        <a:lstStyle/>
        <a:p>
          <a:endParaRPr lang="en-US"/>
        </a:p>
      </dgm:t>
    </dgm:pt>
    <dgm:pt modelId="{AD3C2915-ACE5-754B-A221-F80F59434B97}" type="pres">
      <dgm:prSet presAssocID="{64CBB730-C112-46F0-B23B-596F24929535}" presName="vert0" presStyleCnt="0">
        <dgm:presLayoutVars>
          <dgm:dir/>
          <dgm:animOne val="branch"/>
          <dgm:animLvl val="lvl"/>
        </dgm:presLayoutVars>
      </dgm:prSet>
      <dgm:spPr/>
      <dgm:t>
        <a:bodyPr/>
        <a:lstStyle/>
        <a:p>
          <a:endParaRPr lang="en-US"/>
        </a:p>
      </dgm:t>
    </dgm:pt>
    <dgm:pt modelId="{6B2DE0C7-C46D-4942-BFD9-21D7E9D98074}" type="pres">
      <dgm:prSet presAssocID="{C757ECDB-B4C0-47EF-8091-888645F54EC3}" presName="thickLine" presStyleLbl="alignNode1" presStyleIdx="0" presStyleCnt="2"/>
      <dgm:spPr/>
    </dgm:pt>
    <dgm:pt modelId="{B6B90140-E40F-2E4F-8DF7-15DD404EF450}" type="pres">
      <dgm:prSet presAssocID="{C757ECDB-B4C0-47EF-8091-888645F54EC3}" presName="horz1" presStyleCnt="0"/>
      <dgm:spPr/>
    </dgm:pt>
    <dgm:pt modelId="{9BC886CA-0D21-CA40-8798-1AC463506FE1}" type="pres">
      <dgm:prSet presAssocID="{C757ECDB-B4C0-47EF-8091-888645F54EC3}" presName="tx1" presStyleLbl="revTx" presStyleIdx="0" presStyleCnt="2"/>
      <dgm:spPr/>
      <dgm:t>
        <a:bodyPr/>
        <a:lstStyle/>
        <a:p>
          <a:endParaRPr lang="en-US"/>
        </a:p>
      </dgm:t>
    </dgm:pt>
    <dgm:pt modelId="{BC5E98D1-7430-1540-B7D7-7BFA1D948391}" type="pres">
      <dgm:prSet presAssocID="{C757ECDB-B4C0-47EF-8091-888645F54EC3}" presName="vert1" presStyleCnt="0"/>
      <dgm:spPr/>
    </dgm:pt>
    <dgm:pt modelId="{411851E3-4D14-FC48-8803-B0DB15E3CE32}" type="pres">
      <dgm:prSet presAssocID="{BA6F93CC-8BCF-4CDE-B3B3-B07141FC5494}" presName="thickLine" presStyleLbl="alignNode1" presStyleIdx="1" presStyleCnt="2"/>
      <dgm:spPr/>
    </dgm:pt>
    <dgm:pt modelId="{1A301860-28C1-CB4A-ABBF-F15320B94E28}" type="pres">
      <dgm:prSet presAssocID="{BA6F93CC-8BCF-4CDE-B3B3-B07141FC5494}" presName="horz1" presStyleCnt="0"/>
      <dgm:spPr/>
    </dgm:pt>
    <dgm:pt modelId="{6C962D3A-A606-1346-90FB-BCB730982342}" type="pres">
      <dgm:prSet presAssocID="{BA6F93CC-8BCF-4CDE-B3B3-B07141FC5494}" presName="tx1" presStyleLbl="revTx" presStyleIdx="1" presStyleCnt="2"/>
      <dgm:spPr/>
      <dgm:t>
        <a:bodyPr/>
        <a:lstStyle/>
        <a:p>
          <a:endParaRPr lang="en-US"/>
        </a:p>
      </dgm:t>
    </dgm:pt>
    <dgm:pt modelId="{166EA9FC-FE96-4E4F-9AB5-E80855E341EC}" type="pres">
      <dgm:prSet presAssocID="{BA6F93CC-8BCF-4CDE-B3B3-B07141FC5494}" presName="vert1" presStyleCnt="0"/>
      <dgm:spPr/>
    </dgm:pt>
  </dgm:ptLst>
  <dgm:cxnLst>
    <dgm:cxn modelId="{FE393968-CC85-CB4E-8AEB-E9D5870615EB}" type="presOf" srcId="{C757ECDB-B4C0-47EF-8091-888645F54EC3}" destId="{9BC886CA-0D21-CA40-8798-1AC463506FE1}" srcOrd="0" destOrd="0" presId="urn:microsoft.com/office/officeart/2008/layout/LinedList"/>
    <dgm:cxn modelId="{2A3AB959-6AB7-4FDA-BC53-039AAEF0DBA0}" srcId="{64CBB730-C112-46F0-B23B-596F24929535}" destId="{C757ECDB-B4C0-47EF-8091-888645F54EC3}" srcOrd="0" destOrd="0" parTransId="{71A80CE4-C256-47EB-B195-CE0B79E82FE5}" sibTransId="{6011C995-B63D-4B23-8092-B25DE92F7A04}"/>
    <dgm:cxn modelId="{34D7F8C3-7DCA-4341-82D0-23A39B0740E6}" srcId="{64CBB730-C112-46F0-B23B-596F24929535}" destId="{BA6F93CC-8BCF-4CDE-B3B3-B07141FC5494}" srcOrd="1" destOrd="0" parTransId="{519456CB-DDA4-4C63-858D-3E42CC6F9213}" sibTransId="{166C4DB0-D894-4E4A-BC8B-B27E6D8DCC96}"/>
    <dgm:cxn modelId="{F419A2F3-D69B-264A-86F9-B2FEA57AFC41}" type="presOf" srcId="{BA6F93CC-8BCF-4CDE-B3B3-B07141FC5494}" destId="{6C962D3A-A606-1346-90FB-BCB730982342}" srcOrd="0" destOrd="0" presId="urn:microsoft.com/office/officeart/2008/layout/LinedList"/>
    <dgm:cxn modelId="{E6FD097A-B569-B84A-9D39-5B35B70BBC3B}" type="presOf" srcId="{64CBB730-C112-46F0-B23B-596F24929535}" destId="{AD3C2915-ACE5-754B-A221-F80F59434B97}" srcOrd="0" destOrd="0" presId="urn:microsoft.com/office/officeart/2008/layout/LinedList"/>
    <dgm:cxn modelId="{67868A28-B6CE-7348-8286-E045302D099D}" type="presParOf" srcId="{AD3C2915-ACE5-754B-A221-F80F59434B97}" destId="{6B2DE0C7-C46D-4942-BFD9-21D7E9D98074}" srcOrd="0" destOrd="0" presId="urn:microsoft.com/office/officeart/2008/layout/LinedList"/>
    <dgm:cxn modelId="{18B253A8-5D25-B242-BBF1-D6EB7B295C2B}" type="presParOf" srcId="{AD3C2915-ACE5-754B-A221-F80F59434B97}" destId="{B6B90140-E40F-2E4F-8DF7-15DD404EF450}" srcOrd="1" destOrd="0" presId="urn:microsoft.com/office/officeart/2008/layout/LinedList"/>
    <dgm:cxn modelId="{782C047B-3214-4E49-B935-650F2E83FEA0}" type="presParOf" srcId="{B6B90140-E40F-2E4F-8DF7-15DD404EF450}" destId="{9BC886CA-0D21-CA40-8798-1AC463506FE1}" srcOrd="0" destOrd="0" presId="urn:microsoft.com/office/officeart/2008/layout/LinedList"/>
    <dgm:cxn modelId="{7D22E905-2519-A348-A1E7-59177CCC0007}" type="presParOf" srcId="{B6B90140-E40F-2E4F-8DF7-15DD404EF450}" destId="{BC5E98D1-7430-1540-B7D7-7BFA1D948391}" srcOrd="1" destOrd="0" presId="urn:microsoft.com/office/officeart/2008/layout/LinedList"/>
    <dgm:cxn modelId="{5468043F-92B9-624F-A3F4-174FA4029BD8}" type="presParOf" srcId="{AD3C2915-ACE5-754B-A221-F80F59434B97}" destId="{411851E3-4D14-FC48-8803-B0DB15E3CE32}" srcOrd="2" destOrd="0" presId="urn:microsoft.com/office/officeart/2008/layout/LinedList"/>
    <dgm:cxn modelId="{7D8C246F-0C8B-9C48-BB67-0E0B85BF8E8C}" type="presParOf" srcId="{AD3C2915-ACE5-754B-A221-F80F59434B97}" destId="{1A301860-28C1-CB4A-ABBF-F15320B94E28}" srcOrd="3" destOrd="0" presId="urn:microsoft.com/office/officeart/2008/layout/LinedList"/>
    <dgm:cxn modelId="{1467F340-F825-8F4F-8E32-AEA520C29459}" type="presParOf" srcId="{1A301860-28C1-CB4A-ABBF-F15320B94E28}" destId="{6C962D3A-A606-1346-90FB-BCB730982342}" srcOrd="0" destOrd="0" presId="urn:microsoft.com/office/officeart/2008/layout/LinedList"/>
    <dgm:cxn modelId="{DBD3849D-6CF5-C044-9F88-9388D055ECF7}" type="presParOf" srcId="{1A301860-28C1-CB4A-ABBF-F15320B94E28}" destId="{166EA9FC-FE96-4E4F-9AB5-E80855E341EC}"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F24F31-0D8F-4CBF-9AAD-E3DF7550135D}" type="doc">
      <dgm:prSet loTypeId="urn:microsoft.com/office/officeart/2016/7/layout/LinearBlockProcessNumbered" loCatId="process" qsTypeId="urn:microsoft.com/office/officeart/2005/8/quickstyle/simple1" qsCatId="simple" csTypeId="urn:microsoft.com/office/officeart/2005/8/colors/accent2_1" csCatId="accent2" phldr="1"/>
      <dgm:spPr/>
      <dgm:t>
        <a:bodyPr/>
        <a:lstStyle/>
        <a:p>
          <a:endParaRPr lang="en-US"/>
        </a:p>
      </dgm:t>
    </dgm:pt>
    <dgm:pt modelId="{50AF30FF-DF62-4A18-BE83-90659CD4490C}">
      <dgm:prSet/>
      <dgm:spPr/>
      <dgm:t>
        <a:bodyPr/>
        <a:lstStyle/>
        <a:p>
          <a:r>
            <a:rPr lang="en-US" dirty="0" smtClean="0"/>
            <a:t>Advocate and promote the interests of </a:t>
          </a:r>
          <a:r>
            <a:rPr lang="en-US" dirty="0" err="1" smtClean="0"/>
            <a:t>StreetLaw</a:t>
          </a:r>
          <a:r>
            <a:rPr lang="en-US" dirty="0" smtClean="0"/>
            <a:t> to members, volunteers, &amp; students</a:t>
          </a:r>
          <a:endParaRPr lang="en-US" dirty="0"/>
        </a:p>
      </dgm:t>
    </dgm:pt>
    <dgm:pt modelId="{E40CA4D4-CB23-413F-BC8A-2FAE819C3E9A}" type="parTrans" cxnId="{201B677E-363E-4C80-BC2F-5DF978A5A70A}">
      <dgm:prSet/>
      <dgm:spPr/>
      <dgm:t>
        <a:bodyPr/>
        <a:lstStyle/>
        <a:p>
          <a:endParaRPr lang="en-US"/>
        </a:p>
      </dgm:t>
    </dgm:pt>
    <dgm:pt modelId="{5F573AE8-0153-439C-A658-7DBDC4D7FD49}" type="sibTrans" cxnId="{201B677E-363E-4C80-BC2F-5DF978A5A70A}">
      <dgm:prSet phldrT="01" phldr="0"/>
      <dgm:spPr/>
      <dgm:t>
        <a:bodyPr/>
        <a:lstStyle/>
        <a:p>
          <a:r>
            <a:rPr lang="en-US"/>
            <a:t>01</a:t>
          </a:r>
        </a:p>
      </dgm:t>
    </dgm:pt>
    <dgm:pt modelId="{48212FB1-3B7D-4333-9E16-DA9DBF213117}">
      <dgm:prSet/>
      <dgm:spPr/>
      <dgm:t>
        <a:bodyPr/>
        <a:lstStyle/>
        <a:p>
          <a:r>
            <a:rPr lang="en-US" dirty="0"/>
            <a:t>Volunteer </a:t>
          </a:r>
          <a:r>
            <a:rPr lang="en-US" dirty="0" smtClean="0"/>
            <a:t>Coordinator </a:t>
          </a:r>
          <a:r>
            <a:rPr lang="mr-IN" dirty="0" smtClean="0"/>
            <a:t>–</a:t>
          </a:r>
          <a:r>
            <a:rPr lang="en-US" dirty="0" smtClean="0"/>
            <a:t> Help with the Advocacy Camp and recruit teachers.</a:t>
          </a:r>
          <a:endParaRPr lang="en-US" dirty="0"/>
        </a:p>
      </dgm:t>
    </dgm:pt>
    <dgm:pt modelId="{A4A6ED7F-3BFE-48D6-9B9F-49CFD5C296FD}" type="parTrans" cxnId="{19C858D7-6219-4851-89D9-2CF3EC7A81DE}">
      <dgm:prSet/>
      <dgm:spPr/>
      <dgm:t>
        <a:bodyPr/>
        <a:lstStyle/>
        <a:p>
          <a:endParaRPr lang="en-US"/>
        </a:p>
      </dgm:t>
    </dgm:pt>
    <dgm:pt modelId="{204715FA-CBB2-4769-9B21-AD68118E9D83}" type="sibTrans" cxnId="{19C858D7-6219-4851-89D9-2CF3EC7A81DE}">
      <dgm:prSet phldrT="02" phldr="0"/>
      <dgm:spPr/>
      <dgm:t>
        <a:bodyPr/>
        <a:lstStyle/>
        <a:p>
          <a:r>
            <a:rPr lang="en-US"/>
            <a:t>02</a:t>
          </a:r>
        </a:p>
      </dgm:t>
    </dgm:pt>
    <dgm:pt modelId="{C7621DB7-D4CA-47B3-A15A-6A52E9DAECFD}">
      <dgm:prSet/>
      <dgm:spPr/>
      <dgm:t>
        <a:bodyPr/>
        <a:lstStyle/>
        <a:p>
          <a:r>
            <a:rPr lang="en-US"/>
            <a:t>Communicator</a:t>
          </a:r>
        </a:p>
      </dgm:t>
    </dgm:pt>
    <dgm:pt modelId="{28AD393B-980C-4240-9CBD-25768C3F2FC1}" type="parTrans" cxnId="{BDF22C9E-FE7B-42AD-B9EB-05B43270A8C2}">
      <dgm:prSet/>
      <dgm:spPr/>
      <dgm:t>
        <a:bodyPr/>
        <a:lstStyle/>
        <a:p>
          <a:endParaRPr lang="en-US"/>
        </a:p>
      </dgm:t>
    </dgm:pt>
    <dgm:pt modelId="{DB576392-4532-477B-8683-65D4A911262B}" type="sibTrans" cxnId="{BDF22C9E-FE7B-42AD-B9EB-05B43270A8C2}">
      <dgm:prSet phldrT="03" phldr="0"/>
      <dgm:spPr/>
      <dgm:t>
        <a:bodyPr/>
        <a:lstStyle/>
        <a:p>
          <a:r>
            <a:rPr lang="en-US"/>
            <a:t>03</a:t>
          </a:r>
        </a:p>
      </dgm:t>
    </dgm:pt>
    <dgm:pt modelId="{98A865E4-926C-4290-9FAC-F49CDFA7F845}">
      <dgm:prSet/>
      <dgm:spPr/>
      <dgm:t>
        <a:bodyPr/>
        <a:lstStyle/>
        <a:p>
          <a:r>
            <a:rPr lang="en-US"/>
            <a:t>On Legal Grounds Blog</a:t>
          </a:r>
        </a:p>
      </dgm:t>
    </dgm:pt>
    <dgm:pt modelId="{C379770D-AB0E-4D8D-961F-0D5FA0ADDB97}" type="parTrans" cxnId="{7EF56F9C-8258-4ED7-88F0-995E4832B173}">
      <dgm:prSet/>
      <dgm:spPr/>
      <dgm:t>
        <a:bodyPr/>
        <a:lstStyle/>
        <a:p>
          <a:endParaRPr lang="en-US"/>
        </a:p>
      </dgm:t>
    </dgm:pt>
    <dgm:pt modelId="{7501519C-6030-49D0-BEF7-8E9AC5766E0D}" type="sibTrans" cxnId="{7EF56F9C-8258-4ED7-88F0-995E4832B173}">
      <dgm:prSet/>
      <dgm:spPr/>
      <dgm:t>
        <a:bodyPr/>
        <a:lstStyle/>
        <a:p>
          <a:endParaRPr lang="en-US"/>
        </a:p>
      </dgm:t>
    </dgm:pt>
    <dgm:pt modelId="{134CCAE8-0D53-4CCE-B2D2-BFBC10C2C7A2}">
      <dgm:prSet/>
      <dgm:spPr/>
      <dgm:t>
        <a:bodyPr/>
        <a:lstStyle/>
        <a:p>
          <a:r>
            <a:rPr lang="en-US"/>
            <a:t>Emails to Volunteers</a:t>
          </a:r>
        </a:p>
      </dgm:t>
    </dgm:pt>
    <dgm:pt modelId="{B7116254-95D3-4F07-98DF-DC9E9F83DE43}" type="parTrans" cxnId="{865608BD-B662-4EA0-828F-476EDEE3A61D}">
      <dgm:prSet/>
      <dgm:spPr/>
      <dgm:t>
        <a:bodyPr/>
        <a:lstStyle/>
        <a:p>
          <a:endParaRPr lang="en-US"/>
        </a:p>
      </dgm:t>
    </dgm:pt>
    <dgm:pt modelId="{059C5EEA-B49A-4AF6-98D3-6F1242B36DA2}" type="sibTrans" cxnId="{865608BD-B662-4EA0-828F-476EDEE3A61D}">
      <dgm:prSet/>
      <dgm:spPr/>
      <dgm:t>
        <a:bodyPr/>
        <a:lstStyle/>
        <a:p>
          <a:endParaRPr lang="en-US"/>
        </a:p>
      </dgm:t>
    </dgm:pt>
    <dgm:pt modelId="{1840F416-6F43-4BCE-8FAD-EFA42718A957}">
      <dgm:prSet/>
      <dgm:spPr/>
      <dgm:t>
        <a:bodyPr/>
        <a:lstStyle/>
        <a:p>
          <a:r>
            <a:rPr lang="en-US" dirty="0"/>
            <a:t>Social Media</a:t>
          </a:r>
        </a:p>
      </dgm:t>
    </dgm:pt>
    <dgm:pt modelId="{B24C59E9-3C96-4553-BE98-B0C28CC7DC1E}" type="parTrans" cxnId="{9C5977A4-FB4D-448B-B784-AFDA08D8AA17}">
      <dgm:prSet/>
      <dgm:spPr/>
      <dgm:t>
        <a:bodyPr/>
        <a:lstStyle/>
        <a:p>
          <a:endParaRPr lang="en-US"/>
        </a:p>
      </dgm:t>
    </dgm:pt>
    <dgm:pt modelId="{6BC521F2-2A8D-421E-8B2A-C0D37C891F69}" type="sibTrans" cxnId="{9C5977A4-FB4D-448B-B784-AFDA08D8AA17}">
      <dgm:prSet/>
      <dgm:spPr/>
      <dgm:t>
        <a:bodyPr/>
        <a:lstStyle/>
        <a:p>
          <a:endParaRPr lang="en-US"/>
        </a:p>
      </dgm:t>
    </dgm:pt>
    <dgm:pt modelId="{3B99BE3F-FE27-4E46-AF5B-2B279965AA9E}" type="pres">
      <dgm:prSet presAssocID="{F5F24F31-0D8F-4CBF-9AAD-E3DF7550135D}" presName="Name0" presStyleCnt="0">
        <dgm:presLayoutVars>
          <dgm:animLvl val="lvl"/>
          <dgm:resizeHandles val="exact"/>
        </dgm:presLayoutVars>
      </dgm:prSet>
      <dgm:spPr/>
      <dgm:t>
        <a:bodyPr/>
        <a:lstStyle/>
        <a:p>
          <a:endParaRPr lang="en-US"/>
        </a:p>
      </dgm:t>
    </dgm:pt>
    <dgm:pt modelId="{280FFFA0-4D60-BA4B-8B77-765FB43B7A80}" type="pres">
      <dgm:prSet presAssocID="{50AF30FF-DF62-4A18-BE83-90659CD4490C}" presName="compositeNode" presStyleCnt="0">
        <dgm:presLayoutVars>
          <dgm:bulletEnabled val="1"/>
        </dgm:presLayoutVars>
      </dgm:prSet>
      <dgm:spPr/>
    </dgm:pt>
    <dgm:pt modelId="{6B625F8C-1F6C-B94E-9C4E-87D8DE22E980}" type="pres">
      <dgm:prSet presAssocID="{50AF30FF-DF62-4A18-BE83-90659CD4490C}" presName="bgRect" presStyleLbl="alignNode1" presStyleIdx="0" presStyleCnt="3"/>
      <dgm:spPr/>
      <dgm:t>
        <a:bodyPr/>
        <a:lstStyle/>
        <a:p>
          <a:endParaRPr lang="en-US"/>
        </a:p>
      </dgm:t>
    </dgm:pt>
    <dgm:pt modelId="{0F689B36-E9C0-5D4A-870C-C8548AA392F6}" type="pres">
      <dgm:prSet presAssocID="{5F573AE8-0153-439C-A658-7DBDC4D7FD49}" presName="sibTransNodeRect" presStyleLbl="alignNode1" presStyleIdx="0" presStyleCnt="3">
        <dgm:presLayoutVars>
          <dgm:chMax val="0"/>
          <dgm:bulletEnabled val="1"/>
        </dgm:presLayoutVars>
      </dgm:prSet>
      <dgm:spPr/>
      <dgm:t>
        <a:bodyPr/>
        <a:lstStyle/>
        <a:p>
          <a:endParaRPr lang="en-US"/>
        </a:p>
      </dgm:t>
    </dgm:pt>
    <dgm:pt modelId="{C828E898-3ADB-5E45-AE86-D3A8D7FD0CA1}" type="pres">
      <dgm:prSet presAssocID="{50AF30FF-DF62-4A18-BE83-90659CD4490C}" presName="nodeRect" presStyleLbl="alignNode1" presStyleIdx="0" presStyleCnt="3">
        <dgm:presLayoutVars>
          <dgm:bulletEnabled val="1"/>
        </dgm:presLayoutVars>
      </dgm:prSet>
      <dgm:spPr/>
      <dgm:t>
        <a:bodyPr/>
        <a:lstStyle/>
        <a:p>
          <a:endParaRPr lang="en-US"/>
        </a:p>
      </dgm:t>
    </dgm:pt>
    <dgm:pt modelId="{E213EA2B-AB92-4A48-BE14-86C7FEAA4CBD}" type="pres">
      <dgm:prSet presAssocID="{5F573AE8-0153-439C-A658-7DBDC4D7FD49}" presName="sibTrans" presStyleCnt="0"/>
      <dgm:spPr/>
    </dgm:pt>
    <dgm:pt modelId="{4CB40C5C-9FA5-1E47-A77D-BD4FFE373C0A}" type="pres">
      <dgm:prSet presAssocID="{48212FB1-3B7D-4333-9E16-DA9DBF213117}" presName="compositeNode" presStyleCnt="0">
        <dgm:presLayoutVars>
          <dgm:bulletEnabled val="1"/>
        </dgm:presLayoutVars>
      </dgm:prSet>
      <dgm:spPr/>
    </dgm:pt>
    <dgm:pt modelId="{4D51DDBD-7E4E-2B49-8134-14787B12818A}" type="pres">
      <dgm:prSet presAssocID="{48212FB1-3B7D-4333-9E16-DA9DBF213117}" presName="bgRect" presStyleLbl="alignNode1" presStyleIdx="1" presStyleCnt="3"/>
      <dgm:spPr/>
      <dgm:t>
        <a:bodyPr/>
        <a:lstStyle/>
        <a:p>
          <a:endParaRPr lang="en-US"/>
        </a:p>
      </dgm:t>
    </dgm:pt>
    <dgm:pt modelId="{CA19629D-9C73-8D41-A9EF-3C79919A0EBD}" type="pres">
      <dgm:prSet presAssocID="{204715FA-CBB2-4769-9B21-AD68118E9D83}" presName="sibTransNodeRect" presStyleLbl="alignNode1" presStyleIdx="1" presStyleCnt="3">
        <dgm:presLayoutVars>
          <dgm:chMax val="0"/>
          <dgm:bulletEnabled val="1"/>
        </dgm:presLayoutVars>
      </dgm:prSet>
      <dgm:spPr/>
      <dgm:t>
        <a:bodyPr/>
        <a:lstStyle/>
        <a:p>
          <a:endParaRPr lang="en-US"/>
        </a:p>
      </dgm:t>
    </dgm:pt>
    <dgm:pt modelId="{2905420A-8F15-C942-9740-181B0F6D9613}" type="pres">
      <dgm:prSet presAssocID="{48212FB1-3B7D-4333-9E16-DA9DBF213117}" presName="nodeRect" presStyleLbl="alignNode1" presStyleIdx="1" presStyleCnt="3">
        <dgm:presLayoutVars>
          <dgm:bulletEnabled val="1"/>
        </dgm:presLayoutVars>
      </dgm:prSet>
      <dgm:spPr/>
      <dgm:t>
        <a:bodyPr/>
        <a:lstStyle/>
        <a:p>
          <a:endParaRPr lang="en-US"/>
        </a:p>
      </dgm:t>
    </dgm:pt>
    <dgm:pt modelId="{2FB556AC-95FC-5840-A4B1-44335DC456B1}" type="pres">
      <dgm:prSet presAssocID="{204715FA-CBB2-4769-9B21-AD68118E9D83}" presName="sibTrans" presStyleCnt="0"/>
      <dgm:spPr/>
    </dgm:pt>
    <dgm:pt modelId="{2FA67312-61C3-714F-A7E8-3C45EBBAB9ED}" type="pres">
      <dgm:prSet presAssocID="{C7621DB7-D4CA-47B3-A15A-6A52E9DAECFD}" presName="compositeNode" presStyleCnt="0">
        <dgm:presLayoutVars>
          <dgm:bulletEnabled val="1"/>
        </dgm:presLayoutVars>
      </dgm:prSet>
      <dgm:spPr/>
    </dgm:pt>
    <dgm:pt modelId="{E8B8E0C9-9045-FE4A-B4F3-20D7DBE3851A}" type="pres">
      <dgm:prSet presAssocID="{C7621DB7-D4CA-47B3-A15A-6A52E9DAECFD}" presName="bgRect" presStyleLbl="alignNode1" presStyleIdx="2" presStyleCnt="3"/>
      <dgm:spPr/>
      <dgm:t>
        <a:bodyPr/>
        <a:lstStyle/>
        <a:p>
          <a:endParaRPr lang="en-US"/>
        </a:p>
      </dgm:t>
    </dgm:pt>
    <dgm:pt modelId="{4867D6BF-1134-874F-9AA4-73ED6FC67A83}" type="pres">
      <dgm:prSet presAssocID="{DB576392-4532-477B-8683-65D4A911262B}" presName="sibTransNodeRect" presStyleLbl="alignNode1" presStyleIdx="2" presStyleCnt="3">
        <dgm:presLayoutVars>
          <dgm:chMax val="0"/>
          <dgm:bulletEnabled val="1"/>
        </dgm:presLayoutVars>
      </dgm:prSet>
      <dgm:spPr/>
      <dgm:t>
        <a:bodyPr/>
        <a:lstStyle/>
        <a:p>
          <a:endParaRPr lang="en-US"/>
        </a:p>
      </dgm:t>
    </dgm:pt>
    <dgm:pt modelId="{70ADAC73-94BA-CC4F-BF4E-90E8BD1F1B2A}" type="pres">
      <dgm:prSet presAssocID="{C7621DB7-D4CA-47B3-A15A-6A52E9DAECFD}" presName="nodeRect" presStyleLbl="alignNode1" presStyleIdx="2" presStyleCnt="3">
        <dgm:presLayoutVars>
          <dgm:bulletEnabled val="1"/>
        </dgm:presLayoutVars>
      </dgm:prSet>
      <dgm:spPr/>
      <dgm:t>
        <a:bodyPr/>
        <a:lstStyle/>
        <a:p>
          <a:endParaRPr lang="en-US"/>
        </a:p>
      </dgm:t>
    </dgm:pt>
  </dgm:ptLst>
  <dgm:cxnLst>
    <dgm:cxn modelId="{57568510-B4A9-FB40-9E0A-DA8E211F2F22}" type="presOf" srcId="{98A865E4-926C-4290-9FAC-F49CDFA7F845}" destId="{70ADAC73-94BA-CC4F-BF4E-90E8BD1F1B2A}" srcOrd="0" destOrd="1" presId="urn:microsoft.com/office/officeart/2016/7/layout/LinearBlockProcessNumbered"/>
    <dgm:cxn modelId="{C10B2AFE-FEB7-C442-B096-F68CEB7C0308}" type="presOf" srcId="{134CCAE8-0D53-4CCE-B2D2-BFBC10C2C7A2}" destId="{70ADAC73-94BA-CC4F-BF4E-90E8BD1F1B2A}" srcOrd="0" destOrd="2" presId="urn:microsoft.com/office/officeart/2016/7/layout/LinearBlockProcessNumbered"/>
    <dgm:cxn modelId="{865608BD-B662-4EA0-828F-476EDEE3A61D}" srcId="{C7621DB7-D4CA-47B3-A15A-6A52E9DAECFD}" destId="{134CCAE8-0D53-4CCE-B2D2-BFBC10C2C7A2}" srcOrd="1" destOrd="0" parTransId="{B7116254-95D3-4F07-98DF-DC9E9F83DE43}" sibTransId="{059C5EEA-B49A-4AF6-98D3-6F1242B36DA2}"/>
    <dgm:cxn modelId="{104E44D8-068F-1548-9BB1-01DE6C216F59}" type="presOf" srcId="{F5F24F31-0D8F-4CBF-9AAD-E3DF7550135D}" destId="{3B99BE3F-FE27-4E46-AF5B-2B279965AA9E}" srcOrd="0" destOrd="0" presId="urn:microsoft.com/office/officeart/2016/7/layout/LinearBlockProcessNumbered"/>
    <dgm:cxn modelId="{1452DC43-A007-A645-A00B-9F22A481EC7E}" type="presOf" srcId="{50AF30FF-DF62-4A18-BE83-90659CD4490C}" destId="{6B625F8C-1F6C-B94E-9C4E-87D8DE22E980}" srcOrd="0" destOrd="0" presId="urn:microsoft.com/office/officeart/2016/7/layout/LinearBlockProcessNumbered"/>
    <dgm:cxn modelId="{5F6C5CDE-F7AC-4D49-A044-D40DB6F68D3D}" type="presOf" srcId="{C7621DB7-D4CA-47B3-A15A-6A52E9DAECFD}" destId="{70ADAC73-94BA-CC4F-BF4E-90E8BD1F1B2A}" srcOrd="1" destOrd="0" presId="urn:microsoft.com/office/officeart/2016/7/layout/LinearBlockProcessNumbered"/>
    <dgm:cxn modelId="{2A19A94E-878A-D14D-AC3D-B6FDBA377608}" type="presOf" srcId="{48212FB1-3B7D-4333-9E16-DA9DBF213117}" destId="{2905420A-8F15-C942-9740-181B0F6D9613}" srcOrd="1" destOrd="0" presId="urn:microsoft.com/office/officeart/2016/7/layout/LinearBlockProcessNumbered"/>
    <dgm:cxn modelId="{058D955F-4C46-1348-A497-454DE0B71F24}" type="presOf" srcId="{204715FA-CBB2-4769-9B21-AD68118E9D83}" destId="{CA19629D-9C73-8D41-A9EF-3C79919A0EBD}" srcOrd="0" destOrd="0" presId="urn:microsoft.com/office/officeart/2016/7/layout/LinearBlockProcessNumbered"/>
    <dgm:cxn modelId="{9C5977A4-FB4D-448B-B784-AFDA08D8AA17}" srcId="{C7621DB7-D4CA-47B3-A15A-6A52E9DAECFD}" destId="{1840F416-6F43-4BCE-8FAD-EFA42718A957}" srcOrd="2" destOrd="0" parTransId="{B24C59E9-3C96-4553-BE98-B0C28CC7DC1E}" sibTransId="{6BC521F2-2A8D-421E-8B2A-C0D37C891F69}"/>
    <dgm:cxn modelId="{9E0EC4A3-F26A-864E-9A91-C515CA5DC53C}" type="presOf" srcId="{1840F416-6F43-4BCE-8FAD-EFA42718A957}" destId="{70ADAC73-94BA-CC4F-BF4E-90E8BD1F1B2A}" srcOrd="0" destOrd="3" presId="urn:microsoft.com/office/officeart/2016/7/layout/LinearBlockProcessNumbered"/>
    <dgm:cxn modelId="{A57AD479-6144-CC4D-8D20-52F034D557D3}" type="presOf" srcId="{C7621DB7-D4CA-47B3-A15A-6A52E9DAECFD}" destId="{E8B8E0C9-9045-FE4A-B4F3-20D7DBE3851A}" srcOrd="0" destOrd="0" presId="urn:microsoft.com/office/officeart/2016/7/layout/LinearBlockProcessNumbered"/>
    <dgm:cxn modelId="{02D9D51F-24F3-494F-9700-59E008539A02}" type="presOf" srcId="{DB576392-4532-477B-8683-65D4A911262B}" destId="{4867D6BF-1134-874F-9AA4-73ED6FC67A83}" srcOrd="0" destOrd="0" presId="urn:microsoft.com/office/officeart/2016/7/layout/LinearBlockProcessNumbered"/>
    <dgm:cxn modelId="{201B677E-363E-4C80-BC2F-5DF978A5A70A}" srcId="{F5F24F31-0D8F-4CBF-9AAD-E3DF7550135D}" destId="{50AF30FF-DF62-4A18-BE83-90659CD4490C}" srcOrd="0" destOrd="0" parTransId="{E40CA4D4-CB23-413F-BC8A-2FAE819C3E9A}" sibTransId="{5F573AE8-0153-439C-A658-7DBDC4D7FD49}"/>
    <dgm:cxn modelId="{D772F314-C6C0-874B-A52C-12111FC2A1B7}" type="presOf" srcId="{48212FB1-3B7D-4333-9E16-DA9DBF213117}" destId="{4D51DDBD-7E4E-2B49-8134-14787B12818A}" srcOrd="0" destOrd="0" presId="urn:microsoft.com/office/officeart/2016/7/layout/LinearBlockProcessNumbered"/>
    <dgm:cxn modelId="{7EF56F9C-8258-4ED7-88F0-995E4832B173}" srcId="{C7621DB7-D4CA-47B3-A15A-6A52E9DAECFD}" destId="{98A865E4-926C-4290-9FAC-F49CDFA7F845}" srcOrd="0" destOrd="0" parTransId="{C379770D-AB0E-4D8D-961F-0D5FA0ADDB97}" sibTransId="{7501519C-6030-49D0-BEF7-8E9AC5766E0D}"/>
    <dgm:cxn modelId="{42695A99-AAD0-A748-8D40-A06FF7722308}" type="presOf" srcId="{5F573AE8-0153-439C-A658-7DBDC4D7FD49}" destId="{0F689B36-E9C0-5D4A-870C-C8548AA392F6}" srcOrd="0" destOrd="0" presId="urn:microsoft.com/office/officeart/2016/7/layout/LinearBlockProcessNumbered"/>
    <dgm:cxn modelId="{19C858D7-6219-4851-89D9-2CF3EC7A81DE}" srcId="{F5F24F31-0D8F-4CBF-9AAD-E3DF7550135D}" destId="{48212FB1-3B7D-4333-9E16-DA9DBF213117}" srcOrd="1" destOrd="0" parTransId="{A4A6ED7F-3BFE-48D6-9B9F-49CFD5C296FD}" sibTransId="{204715FA-CBB2-4769-9B21-AD68118E9D83}"/>
    <dgm:cxn modelId="{865BF09B-DBDF-4749-A94A-63A6E1CE7463}" type="presOf" srcId="{50AF30FF-DF62-4A18-BE83-90659CD4490C}" destId="{C828E898-3ADB-5E45-AE86-D3A8D7FD0CA1}" srcOrd="1" destOrd="0" presId="urn:microsoft.com/office/officeart/2016/7/layout/LinearBlockProcessNumbered"/>
    <dgm:cxn modelId="{BDF22C9E-FE7B-42AD-B9EB-05B43270A8C2}" srcId="{F5F24F31-0D8F-4CBF-9AAD-E3DF7550135D}" destId="{C7621DB7-D4CA-47B3-A15A-6A52E9DAECFD}" srcOrd="2" destOrd="0" parTransId="{28AD393B-980C-4240-9CBD-25768C3F2FC1}" sibTransId="{DB576392-4532-477B-8683-65D4A911262B}"/>
    <dgm:cxn modelId="{03E872B9-597A-CA44-B31B-3D9ADB0CBC70}" type="presParOf" srcId="{3B99BE3F-FE27-4E46-AF5B-2B279965AA9E}" destId="{280FFFA0-4D60-BA4B-8B77-765FB43B7A80}" srcOrd="0" destOrd="0" presId="urn:microsoft.com/office/officeart/2016/7/layout/LinearBlockProcessNumbered"/>
    <dgm:cxn modelId="{C8AECA91-33E7-5745-9A35-86291F3E80F1}" type="presParOf" srcId="{280FFFA0-4D60-BA4B-8B77-765FB43B7A80}" destId="{6B625F8C-1F6C-B94E-9C4E-87D8DE22E980}" srcOrd="0" destOrd="0" presId="urn:microsoft.com/office/officeart/2016/7/layout/LinearBlockProcessNumbered"/>
    <dgm:cxn modelId="{DB741B1A-8437-2246-A427-F80BAF45C426}" type="presParOf" srcId="{280FFFA0-4D60-BA4B-8B77-765FB43B7A80}" destId="{0F689B36-E9C0-5D4A-870C-C8548AA392F6}" srcOrd="1" destOrd="0" presId="urn:microsoft.com/office/officeart/2016/7/layout/LinearBlockProcessNumbered"/>
    <dgm:cxn modelId="{C8241501-B19F-A64D-81C8-80DA04E9D2AA}" type="presParOf" srcId="{280FFFA0-4D60-BA4B-8B77-765FB43B7A80}" destId="{C828E898-3ADB-5E45-AE86-D3A8D7FD0CA1}" srcOrd="2" destOrd="0" presId="urn:microsoft.com/office/officeart/2016/7/layout/LinearBlockProcessNumbered"/>
    <dgm:cxn modelId="{AF74FD41-B6FB-D647-A297-97BB935FC0F1}" type="presParOf" srcId="{3B99BE3F-FE27-4E46-AF5B-2B279965AA9E}" destId="{E213EA2B-AB92-4A48-BE14-86C7FEAA4CBD}" srcOrd="1" destOrd="0" presId="urn:microsoft.com/office/officeart/2016/7/layout/LinearBlockProcessNumbered"/>
    <dgm:cxn modelId="{87E4C2C0-98F2-EA40-BD54-FD2DD1862642}" type="presParOf" srcId="{3B99BE3F-FE27-4E46-AF5B-2B279965AA9E}" destId="{4CB40C5C-9FA5-1E47-A77D-BD4FFE373C0A}" srcOrd="2" destOrd="0" presId="urn:microsoft.com/office/officeart/2016/7/layout/LinearBlockProcessNumbered"/>
    <dgm:cxn modelId="{63E845BE-5902-4D45-97C9-CF38290073A2}" type="presParOf" srcId="{4CB40C5C-9FA5-1E47-A77D-BD4FFE373C0A}" destId="{4D51DDBD-7E4E-2B49-8134-14787B12818A}" srcOrd="0" destOrd="0" presId="urn:microsoft.com/office/officeart/2016/7/layout/LinearBlockProcessNumbered"/>
    <dgm:cxn modelId="{FACB24B1-5328-824C-8185-9D9E754877C5}" type="presParOf" srcId="{4CB40C5C-9FA5-1E47-A77D-BD4FFE373C0A}" destId="{CA19629D-9C73-8D41-A9EF-3C79919A0EBD}" srcOrd="1" destOrd="0" presId="urn:microsoft.com/office/officeart/2016/7/layout/LinearBlockProcessNumbered"/>
    <dgm:cxn modelId="{EB98A13C-AF0A-E140-B8B5-86E9556D25C9}" type="presParOf" srcId="{4CB40C5C-9FA5-1E47-A77D-BD4FFE373C0A}" destId="{2905420A-8F15-C942-9740-181B0F6D9613}" srcOrd="2" destOrd="0" presId="urn:microsoft.com/office/officeart/2016/7/layout/LinearBlockProcessNumbered"/>
    <dgm:cxn modelId="{634FAEF5-C2B4-6543-B760-5FEC6B83A25F}" type="presParOf" srcId="{3B99BE3F-FE27-4E46-AF5B-2B279965AA9E}" destId="{2FB556AC-95FC-5840-A4B1-44335DC456B1}" srcOrd="3" destOrd="0" presId="urn:microsoft.com/office/officeart/2016/7/layout/LinearBlockProcessNumbered"/>
    <dgm:cxn modelId="{3A5B8FD6-3B39-A345-A991-09A13583E2A2}" type="presParOf" srcId="{3B99BE3F-FE27-4E46-AF5B-2B279965AA9E}" destId="{2FA67312-61C3-714F-A7E8-3C45EBBAB9ED}" srcOrd="4" destOrd="0" presId="urn:microsoft.com/office/officeart/2016/7/layout/LinearBlockProcessNumbered"/>
    <dgm:cxn modelId="{5C15FCA9-B49B-DD4E-B407-61662B5FB0BA}" type="presParOf" srcId="{2FA67312-61C3-714F-A7E8-3C45EBBAB9ED}" destId="{E8B8E0C9-9045-FE4A-B4F3-20D7DBE3851A}" srcOrd="0" destOrd="0" presId="urn:microsoft.com/office/officeart/2016/7/layout/LinearBlockProcessNumbered"/>
    <dgm:cxn modelId="{70DE0D14-D760-BB4E-B4CE-837F49C4CD57}" type="presParOf" srcId="{2FA67312-61C3-714F-A7E8-3C45EBBAB9ED}" destId="{4867D6BF-1134-874F-9AA4-73ED6FC67A83}" srcOrd="1" destOrd="0" presId="urn:microsoft.com/office/officeart/2016/7/layout/LinearBlockProcessNumbered"/>
    <dgm:cxn modelId="{129A43FE-FF8B-3344-B419-9BD325E03EE4}" type="presParOf" srcId="{2FA67312-61C3-714F-A7E8-3C45EBBAB9ED}" destId="{70ADAC73-94BA-CC4F-BF4E-90E8BD1F1B2A}" srcOrd="2" destOrd="0" presId="urn:microsoft.com/office/officeart/2016/7/layout/LinearBlock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2DE0C7-C46D-4942-BFD9-21D7E9D98074}">
      <dsp:nvSpPr>
        <dsp:cNvPr id="0" name=""/>
        <dsp:cNvSpPr/>
      </dsp:nvSpPr>
      <dsp:spPr>
        <a:xfrm>
          <a:off x="0" y="0"/>
          <a:ext cx="5728344" cy="0"/>
        </a:xfrm>
        <a:prstGeom prst="line">
          <a:avLst/>
        </a:prstGeom>
        <a:gradFill rotWithShape="0">
          <a:gsLst>
            <a:gs pos="0">
              <a:schemeClr val="accent1">
                <a:shade val="80000"/>
                <a:hueOff val="0"/>
                <a:satOff val="0"/>
                <a:lumOff val="0"/>
                <a:alphaOff val="0"/>
                <a:tint val="80000"/>
                <a:lumMod val="105000"/>
              </a:schemeClr>
            </a:gs>
            <a:gs pos="100000">
              <a:schemeClr val="accent1">
                <a:shade val="80000"/>
                <a:hueOff val="0"/>
                <a:satOff val="0"/>
                <a:lumOff val="0"/>
                <a:alphaOff val="0"/>
                <a:tint val="90000"/>
              </a:schemeClr>
            </a:gs>
          </a:gsLst>
          <a:lin ang="5400000" scaled="0"/>
        </a:gradFill>
        <a:ln w="9525" cap="rnd" cmpd="sng" algn="ctr">
          <a:solidFill>
            <a:schemeClr val="accent1">
              <a:shade val="80000"/>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9BC886CA-0D21-CA40-8798-1AC463506FE1}">
      <dsp:nvSpPr>
        <dsp:cNvPr id="0" name=""/>
        <dsp:cNvSpPr/>
      </dsp:nvSpPr>
      <dsp:spPr>
        <a:xfrm>
          <a:off x="0" y="0"/>
          <a:ext cx="5728344" cy="245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b="0" kern="1200" dirty="0"/>
            <a:t>The Treasurer has a watchdog role over all aspects of financial management, working closely with other members of the </a:t>
          </a:r>
          <a:r>
            <a:rPr lang="en-US" sz="2600" b="0" kern="1200" dirty="0" smtClean="0"/>
            <a:t>Executive Board to </a:t>
          </a:r>
          <a:r>
            <a:rPr lang="en-US" sz="2600" b="0" kern="1200" dirty="0"/>
            <a:t>safeguard the organization's finances</a:t>
          </a:r>
        </a:p>
      </dsp:txBody>
      <dsp:txXfrm>
        <a:off x="0" y="0"/>
        <a:ext cx="5728344" cy="2451495"/>
      </dsp:txXfrm>
    </dsp:sp>
    <dsp:sp modelId="{411851E3-4D14-FC48-8803-B0DB15E3CE32}">
      <dsp:nvSpPr>
        <dsp:cNvPr id="0" name=""/>
        <dsp:cNvSpPr/>
      </dsp:nvSpPr>
      <dsp:spPr>
        <a:xfrm>
          <a:off x="0" y="2451495"/>
          <a:ext cx="5728344" cy="0"/>
        </a:xfrm>
        <a:prstGeom prst="line">
          <a:avLst/>
        </a:prstGeom>
        <a:gradFill rotWithShape="0">
          <a:gsLst>
            <a:gs pos="0">
              <a:schemeClr val="accent1">
                <a:shade val="80000"/>
                <a:hueOff val="-152182"/>
                <a:satOff val="-52530"/>
                <a:lumOff val="36647"/>
                <a:alphaOff val="0"/>
                <a:tint val="80000"/>
                <a:lumMod val="105000"/>
              </a:schemeClr>
            </a:gs>
            <a:gs pos="100000">
              <a:schemeClr val="accent1">
                <a:shade val="80000"/>
                <a:hueOff val="-152182"/>
                <a:satOff val="-52530"/>
                <a:lumOff val="36647"/>
                <a:alphaOff val="0"/>
                <a:tint val="90000"/>
              </a:schemeClr>
            </a:gs>
          </a:gsLst>
          <a:lin ang="5400000" scaled="0"/>
        </a:gradFill>
        <a:ln w="9525" cap="rnd" cmpd="sng" algn="ctr">
          <a:solidFill>
            <a:schemeClr val="accent1">
              <a:shade val="80000"/>
              <a:hueOff val="-152182"/>
              <a:satOff val="-52530"/>
              <a:lumOff val="36647"/>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6C962D3A-A606-1346-90FB-BCB730982342}">
      <dsp:nvSpPr>
        <dsp:cNvPr id="0" name=""/>
        <dsp:cNvSpPr/>
      </dsp:nvSpPr>
      <dsp:spPr>
        <a:xfrm>
          <a:off x="0" y="2451495"/>
          <a:ext cx="5728344" cy="24514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lvl="0" algn="l" defTabSz="1155700">
            <a:lnSpc>
              <a:spcPct val="90000"/>
            </a:lnSpc>
            <a:spcBef>
              <a:spcPct val="0"/>
            </a:spcBef>
            <a:spcAft>
              <a:spcPct val="35000"/>
            </a:spcAft>
          </a:pPr>
          <a:r>
            <a:rPr lang="en-US" sz="2600" kern="1200"/>
            <a:t>Most importantly, he pays for lunch</a:t>
          </a:r>
        </a:p>
      </dsp:txBody>
      <dsp:txXfrm>
        <a:off x="0" y="2451495"/>
        <a:ext cx="5728344" cy="24514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625F8C-1F6C-B94E-9C4E-87D8DE22E980}">
      <dsp:nvSpPr>
        <dsp:cNvPr id="0" name=""/>
        <dsp:cNvSpPr/>
      </dsp:nvSpPr>
      <dsp:spPr>
        <a:xfrm>
          <a:off x="824" y="0"/>
          <a:ext cx="3339256" cy="3364741"/>
        </a:xfrm>
        <a:prstGeom prst="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9844" tIns="0" rIns="329844" bIns="330200" numCol="1" spcCol="1270" anchor="t" anchorCtr="0">
          <a:noAutofit/>
        </a:bodyPr>
        <a:lstStyle/>
        <a:p>
          <a:pPr lvl="0" algn="l" defTabSz="889000">
            <a:lnSpc>
              <a:spcPct val="90000"/>
            </a:lnSpc>
            <a:spcBef>
              <a:spcPct val="0"/>
            </a:spcBef>
            <a:spcAft>
              <a:spcPct val="35000"/>
            </a:spcAft>
          </a:pPr>
          <a:r>
            <a:rPr lang="en-US" sz="2000" kern="1200" dirty="0" smtClean="0"/>
            <a:t>Advocate and promote the interests of </a:t>
          </a:r>
          <a:r>
            <a:rPr lang="en-US" sz="2000" kern="1200" dirty="0" err="1" smtClean="0"/>
            <a:t>StreetLaw</a:t>
          </a:r>
          <a:r>
            <a:rPr lang="en-US" sz="2000" kern="1200" dirty="0" smtClean="0"/>
            <a:t> to members, volunteers, &amp; students</a:t>
          </a:r>
          <a:endParaRPr lang="en-US" sz="2000" kern="1200" dirty="0"/>
        </a:p>
      </dsp:txBody>
      <dsp:txXfrm>
        <a:off x="824" y="1345896"/>
        <a:ext cx="3339256" cy="2018844"/>
      </dsp:txXfrm>
    </dsp:sp>
    <dsp:sp modelId="{0F689B36-E9C0-5D4A-870C-C8548AA392F6}">
      <dsp:nvSpPr>
        <dsp:cNvPr id="0" name=""/>
        <dsp:cNvSpPr/>
      </dsp:nvSpPr>
      <dsp:spPr>
        <a:xfrm>
          <a:off x="824" y="0"/>
          <a:ext cx="3339256" cy="1345896"/>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9844" tIns="165100" rIns="329844" bIns="165100" numCol="1" spcCol="1270" anchor="ctr" anchorCtr="0">
          <a:noAutofit/>
        </a:bodyPr>
        <a:lstStyle/>
        <a:p>
          <a:pPr lvl="0" algn="l" defTabSz="2933700">
            <a:lnSpc>
              <a:spcPct val="90000"/>
            </a:lnSpc>
            <a:spcBef>
              <a:spcPct val="0"/>
            </a:spcBef>
            <a:spcAft>
              <a:spcPct val="35000"/>
            </a:spcAft>
          </a:pPr>
          <a:r>
            <a:rPr lang="en-US" sz="6600" kern="1200"/>
            <a:t>01</a:t>
          </a:r>
        </a:p>
      </dsp:txBody>
      <dsp:txXfrm>
        <a:off x="824" y="0"/>
        <a:ext cx="3339256" cy="1345896"/>
      </dsp:txXfrm>
    </dsp:sp>
    <dsp:sp modelId="{4D51DDBD-7E4E-2B49-8134-14787B12818A}">
      <dsp:nvSpPr>
        <dsp:cNvPr id="0" name=""/>
        <dsp:cNvSpPr/>
      </dsp:nvSpPr>
      <dsp:spPr>
        <a:xfrm>
          <a:off x="3607221" y="0"/>
          <a:ext cx="3339256" cy="3364741"/>
        </a:xfrm>
        <a:prstGeom prst="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9844" tIns="0" rIns="329844" bIns="330200" numCol="1" spcCol="1270" anchor="t" anchorCtr="0">
          <a:noAutofit/>
        </a:bodyPr>
        <a:lstStyle/>
        <a:p>
          <a:pPr lvl="0" algn="l" defTabSz="889000">
            <a:lnSpc>
              <a:spcPct val="90000"/>
            </a:lnSpc>
            <a:spcBef>
              <a:spcPct val="0"/>
            </a:spcBef>
            <a:spcAft>
              <a:spcPct val="35000"/>
            </a:spcAft>
          </a:pPr>
          <a:r>
            <a:rPr lang="en-US" sz="2000" kern="1200" dirty="0"/>
            <a:t>Volunteer </a:t>
          </a:r>
          <a:r>
            <a:rPr lang="en-US" sz="2000" kern="1200" dirty="0" smtClean="0"/>
            <a:t>Coordinator </a:t>
          </a:r>
          <a:r>
            <a:rPr lang="mr-IN" sz="2000" kern="1200" dirty="0" smtClean="0"/>
            <a:t>–</a:t>
          </a:r>
          <a:r>
            <a:rPr lang="en-US" sz="2000" kern="1200" dirty="0" smtClean="0"/>
            <a:t> Help with the Advocacy Camp and recruit teachers.</a:t>
          </a:r>
          <a:endParaRPr lang="en-US" sz="2000" kern="1200" dirty="0"/>
        </a:p>
      </dsp:txBody>
      <dsp:txXfrm>
        <a:off x="3607221" y="1345896"/>
        <a:ext cx="3339256" cy="2018844"/>
      </dsp:txXfrm>
    </dsp:sp>
    <dsp:sp modelId="{CA19629D-9C73-8D41-A9EF-3C79919A0EBD}">
      <dsp:nvSpPr>
        <dsp:cNvPr id="0" name=""/>
        <dsp:cNvSpPr/>
      </dsp:nvSpPr>
      <dsp:spPr>
        <a:xfrm>
          <a:off x="3607221" y="0"/>
          <a:ext cx="3339256" cy="1345896"/>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9844" tIns="165100" rIns="329844" bIns="165100" numCol="1" spcCol="1270" anchor="ctr" anchorCtr="0">
          <a:noAutofit/>
        </a:bodyPr>
        <a:lstStyle/>
        <a:p>
          <a:pPr lvl="0" algn="l" defTabSz="2933700">
            <a:lnSpc>
              <a:spcPct val="90000"/>
            </a:lnSpc>
            <a:spcBef>
              <a:spcPct val="0"/>
            </a:spcBef>
            <a:spcAft>
              <a:spcPct val="35000"/>
            </a:spcAft>
          </a:pPr>
          <a:r>
            <a:rPr lang="en-US" sz="6600" kern="1200"/>
            <a:t>02</a:t>
          </a:r>
        </a:p>
      </dsp:txBody>
      <dsp:txXfrm>
        <a:off x="3607221" y="0"/>
        <a:ext cx="3339256" cy="1345896"/>
      </dsp:txXfrm>
    </dsp:sp>
    <dsp:sp modelId="{E8B8E0C9-9045-FE4A-B4F3-20D7DBE3851A}">
      <dsp:nvSpPr>
        <dsp:cNvPr id="0" name=""/>
        <dsp:cNvSpPr/>
      </dsp:nvSpPr>
      <dsp:spPr>
        <a:xfrm>
          <a:off x="7213618" y="0"/>
          <a:ext cx="3339256" cy="3364741"/>
        </a:xfrm>
        <a:prstGeom prst="rect">
          <a:avLst/>
        </a:prstGeom>
        <a:solidFill>
          <a:schemeClr val="lt1">
            <a:hueOff val="0"/>
            <a:satOff val="0"/>
            <a:lumOff val="0"/>
            <a:alphaOff val="0"/>
          </a:schemeClr>
        </a:solidFill>
        <a:ln w="15875" cap="rnd"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29844" tIns="0" rIns="329844" bIns="330200" numCol="1" spcCol="1270" anchor="t" anchorCtr="0">
          <a:noAutofit/>
        </a:bodyPr>
        <a:lstStyle/>
        <a:p>
          <a:pPr lvl="0" algn="l" defTabSz="889000">
            <a:lnSpc>
              <a:spcPct val="90000"/>
            </a:lnSpc>
            <a:spcBef>
              <a:spcPct val="0"/>
            </a:spcBef>
            <a:spcAft>
              <a:spcPct val="35000"/>
            </a:spcAft>
          </a:pPr>
          <a:r>
            <a:rPr lang="en-US" sz="2000" kern="1200"/>
            <a:t>Communicator</a:t>
          </a:r>
        </a:p>
        <a:p>
          <a:pPr marL="171450" lvl="1" indent="-171450" algn="l" defTabSz="711200">
            <a:lnSpc>
              <a:spcPct val="90000"/>
            </a:lnSpc>
            <a:spcBef>
              <a:spcPct val="0"/>
            </a:spcBef>
            <a:spcAft>
              <a:spcPct val="15000"/>
            </a:spcAft>
            <a:buChar char="•"/>
          </a:pPr>
          <a:r>
            <a:rPr lang="en-US" sz="1600" kern="1200"/>
            <a:t>On Legal Grounds Blog</a:t>
          </a:r>
        </a:p>
        <a:p>
          <a:pPr marL="171450" lvl="1" indent="-171450" algn="l" defTabSz="711200">
            <a:lnSpc>
              <a:spcPct val="90000"/>
            </a:lnSpc>
            <a:spcBef>
              <a:spcPct val="0"/>
            </a:spcBef>
            <a:spcAft>
              <a:spcPct val="15000"/>
            </a:spcAft>
            <a:buChar char="•"/>
          </a:pPr>
          <a:r>
            <a:rPr lang="en-US" sz="1600" kern="1200"/>
            <a:t>Emails to Volunteers</a:t>
          </a:r>
        </a:p>
        <a:p>
          <a:pPr marL="171450" lvl="1" indent="-171450" algn="l" defTabSz="711200">
            <a:lnSpc>
              <a:spcPct val="90000"/>
            </a:lnSpc>
            <a:spcBef>
              <a:spcPct val="0"/>
            </a:spcBef>
            <a:spcAft>
              <a:spcPct val="15000"/>
            </a:spcAft>
            <a:buChar char="•"/>
          </a:pPr>
          <a:r>
            <a:rPr lang="en-US" sz="1600" kern="1200" dirty="0"/>
            <a:t>Social Media</a:t>
          </a:r>
        </a:p>
      </dsp:txBody>
      <dsp:txXfrm>
        <a:off x="7213618" y="1345896"/>
        <a:ext cx="3339256" cy="2018844"/>
      </dsp:txXfrm>
    </dsp:sp>
    <dsp:sp modelId="{4867D6BF-1134-874F-9AA4-73ED6FC67A83}">
      <dsp:nvSpPr>
        <dsp:cNvPr id="0" name=""/>
        <dsp:cNvSpPr/>
      </dsp:nvSpPr>
      <dsp:spPr>
        <a:xfrm>
          <a:off x="7213618" y="0"/>
          <a:ext cx="3339256" cy="1345896"/>
        </a:xfrm>
        <a:prstGeom prst="rect">
          <a:avLst/>
        </a:prstGeom>
        <a:noFill/>
        <a:ln w="15875" cap="rnd"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329844" tIns="165100" rIns="329844" bIns="165100" numCol="1" spcCol="1270" anchor="ctr" anchorCtr="0">
          <a:noAutofit/>
        </a:bodyPr>
        <a:lstStyle/>
        <a:p>
          <a:pPr lvl="0" algn="l" defTabSz="2933700">
            <a:lnSpc>
              <a:spcPct val="90000"/>
            </a:lnSpc>
            <a:spcBef>
              <a:spcPct val="0"/>
            </a:spcBef>
            <a:spcAft>
              <a:spcPct val="35000"/>
            </a:spcAft>
          </a:pPr>
          <a:r>
            <a:rPr lang="en-US" sz="6600" kern="1200"/>
            <a:t>03</a:t>
          </a:r>
        </a:p>
      </dsp:txBody>
      <dsp:txXfrm>
        <a:off x="7213618" y="0"/>
        <a:ext cx="3339256" cy="1345896"/>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LinearBlockProcessNumbered">
  <dgm:title val="Linear Block Process Numbered"/>
  <dgm:desc val="Used to show a progression; a timeline; sequential steps in a task, process, or workflow; or to emphasize movement or direction. Automatic numbers have been introduced to show the steps of the process. Level 1 text and Level 2 text both appears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01</a:t>
              </a:r>
            </a:p>
          </dgm:t>
        </dgm:pt>
        <dgm:pt modelId="201" type="sibTrans" cxnId="5">
          <dgm:prSet phldrT="2"/>
          <dgm:t>
            <a:bodyPr/>
            <a:lstStyle/>
            <a:p>
              <a:r>
                <a:t>02</a:t>
              </a:r>
            </a:p>
          </dgm:t>
        </dgm:pt>
        <dgm:pt modelId="301" type="sibTrans" cxnId="6">
          <dgm:prSet phldrT="3"/>
          <dgm:t>
            <a:bodyPr/>
            <a:lstStyle/>
            <a:p>
              <a:r>
                <a:t>03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sibTransNodeRect" op="equ"/>
      <dgm:constr type="primFontSz" for="des" forName="nodeRect" op="equ"/>
    </dgm:constrLst>
    <dgm:ruleLst/>
    <dgm:forEach name="Name4" axis="ch" ptType="node">
      <dgm:layoutNode name="compositeNode">
        <dgm:varLst>
          <dgm:bulletEnabled val="1"/>
        </dgm:varLst>
        <dgm:alg type="composite"/>
        <dgm:constrLst>
          <dgm:constr type="h" refType="w" op="lte" fact="1.2"/>
          <dgm:constr type="w" for="ch" forName="bgRect" refType="w"/>
          <dgm:constr type="h" for="ch" forName="bgRect" refType="h"/>
          <dgm:constr type="t" for="ch" forName="bgRect"/>
          <dgm:constr type="l" for="ch" forName="bgRect"/>
          <dgm:constr type="w" for="ch" forName="sibTransNodeRect" refType="w" refFor="ch" refForName="bgRect"/>
          <dgm:constr type="h" for="ch" forName="sibTransNodeRect" refType="h" refFor="ch" refForName="bgRect" fact="0.4"/>
          <dgm:constr type="t" for="ch" forName="sibTransNodeRect"/>
          <dgm:constr type="l" for="ch" forName="sibTransNodeRect"/>
          <dgm:constr type="r" for="ch" forName="nodeRect" refType="r" refFor="ch" refForName="bgRect"/>
          <dgm:constr type="h" for="ch" forName="nodeRect" refType="h" refFor="ch" refForName="bgRect" fact="0.6"/>
          <dgm:constr type="t" for="ch" forName="nodeRect" refType="b" refFor="ch" refForName="sibTransNodeRect"/>
          <dgm:constr type="l" for="ch" forName="nodeRect" refType="l" refFor="ch" refForName="bgRect"/>
        </dgm:constrLst>
        <dgm:ruleLst>
          <dgm:rule type="w" for="ch" forName="nodeRect" val="NaN" fact="NaN" max="30"/>
        </dgm:ruleLst>
        <dgm:layoutNode name="bgRect" styleLbl="alignNode1">
          <dgm:alg type="sp"/>
          <dgm:shape xmlns:r="http://schemas.openxmlformats.org/officeDocument/2006/relationships" type="rect" r:blip="">
            <dgm:adjLst>
              <dgm:adj idx="1" val="0.05"/>
            </dgm:adjLst>
          </dgm:shape>
          <dgm:presOf axis="self"/>
          <dgm:constrLst/>
          <dgm:ruleLst/>
        </dgm:layoutNode>
        <dgm:forEach name="Name19" axis="followSib" ptType="sibTrans" hideLastTrans="0" cnt="1">
          <dgm:layoutNode name="sibTransNodeRect" styleLbl="alignNode1">
            <dgm:varLst>
              <dgm:chMax val="0"/>
              <dgm:bulletEnabled val="1"/>
            </dgm:varLst>
            <dgm:presOf axis="self"/>
            <dgm:alg type="tx">
              <dgm:param type="parTxLTRAlign" val="l"/>
              <dgm:param type="parTxRTLAlign" val="l"/>
            </dgm:alg>
            <dgm:shape xmlns:r="http://schemas.openxmlformats.org/officeDocument/2006/relationships" type="rect" r:blip="" hideGeom="1">
              <dgm:adjLst/>
            </dgm:shape>
            <dgm:constrLst>
              <dgm:constr type="primFontSz" val="66"/>
              <dgm:constr type="tMarg" val="13"/>
              <dgm:constr type="lMarg" refType="w" fact="0.28"/>
              <dgm:constr type="rMarg" refType="w" fact="0.28"/>
              <dgm:constr type="bMarg" val="13"/>
            </dgm:constrLst>
            <dgm:ruleLst>
              <dgm:rule type="primFontSz" val="14" fact="NaN" max="NaN"/>
              <dgm:rule type="tMarg" val="13" fact="NaN" max="NaN"/>
            </dgm:ruleLst>
          </dgm:layoutNode>
        </dgm:forEach>
        <dgm:layoutNode name="nodeRect" styleLbl="alignNode1" moveWith="bgRect">
          <dgm:varLst>
            <dgm:bulletEnabled val="1"/>
          </dgm:varLst>
          <dgm:alg type="tx">
            <dgm:param type="parTxLTRAlign" val="l"/>
            <dgm:param type="parTxRTLAlign" val="r"/>
            <dgm:param type="txAnchorVert" val="t"/>
            <dgm:param type="stBulletLvl" val="2"/>
          </dgm:alg>
          <dgm:shape xmlns:r="http://schemas.openxmlformats.org/officeDocument/2006/relationships" type="rect" r:blip="" hideGeom="1">
            <dgm:adjLst/>
          </dgm:shape>
          <dgm:presOf axis="desOrSelf" ptType="node"/>
          <dgm:constrLst>
            <dgm:constr type="primFontSz" val="26"/>
            <dgm:constr type="tMarg"/>
            <dgm:constr type="lMarg" refType="w" fact="0.28"/>
            <dgm:constr type="rMarg" refType="w" fact="0.28"/>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 xmlns:dgm1611="http://schemas.microsoft.com/office/drawing/2016/11/diagram">
        <dgm1611:autoBuNodeInfo lvl="1" ptType="sibTrans">
          <dgm1611:buPr prefix="" leadZeros="1">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4CBF39-2BF2-C040-812F-E0A70765F4A9}" type="datetimeFigureOut">
              <a:rPr lang="en-US" smtClean="0"/>
              <a:t>3/18/18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519E8C-F78C-8043-A922-B5D872C7A73A}" type="slidenum">
              <a:rPr lang="en-US" smtClean="0"/>
              <a:t>‹#›</a:t>
            </a:fld>
            <a:endParaRPr lang="en-US"/>
          </a:p>
        </p:txBody>
      </p:sp>
    </p:spTree>
    <p:extLst>
      <p:ext uri="{BB962C8B-B14F-4D97-AF65-F5344CB8AC3E}">
        <p14:creationId xmlns:p14="http://schemas.microsoft.com/office/powerpoint/2010/main" val="8837321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519E8C-F78C-8043-A922-B5D872C7A73A}" type="slidenum">
              <a:rPr lang="en-US" smtClean="0"/>
              <a:t>1</a:t>
            </a:fld>
            <a:endParaRPr lang="en-US"/>
          </a:p>
        </p:txBody>
      </p:sp>
    </p:spTree>
    <p:extLst>
      <p:ext uri="{BB962C8B-B14F-4D97-AF65-F5344CB8AC3E}">
        <p14:creationId xmlns:p14="http://schemas.microsoft.com/office/powerpoint/2010/main" val="27867268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C519E8C-F78C-8043-A922-B5D872C7A73A}" type="slidenum">
              <a:rPr lang="en-US" smtClean="0"/>
              <a:t>10</a:t>
            </a:fld>
            <a:endParaRPr lang="en-US"/>
          </a:p>
        </p:txBody>
      </p:sp>
    </p:spTree>
    <p:extLst>
      <p:ext uri="{BB962C8B-B14F-4D97-AF65-F5344CB8AC3E}">
        <p14:creationId xmlns:p14="http://schemas.microsoft.com/office/powerpoint/2010/main" val="336770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3/18/18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3/18/18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3/18/18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3/18/18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3/18/18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3/18/18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3/18/18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3/18/18</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3/18/18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3/18/18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3/18/18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3/18/18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3/18/18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3/18/18</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 Id="rId3"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7.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image" Target="../media/image1.jpeg"/><Relationship Id="rId3"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mailto:atchunn@memphi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 xmlns:a16="http://schemas.microsoft.com/office/drawing/2014/main" id="{2FE8DED1-24FF-4A79-873B-ECE3ABE7303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 xmlns:a16="http://schemas.microsoft.com/office/drawing/2014/main" id="{0AA6A048-501A-4387-906B-B8A8543E7B1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093" y="643467"/>
            <a:ext cx="10917814" cy="5571066"/>
          </a:xfrm>
          <a:custGeom>
            <a:avLst/>
            <a:gdLst>
              <a:gd name="connsiteX0" fmla="*/ 195712 w 10917814"/>
              <a:gd name="connsiteY0" fmla="*/ 0 h 5571066"/>
              <a:gd name="connsiteX1" fmla="*/ 5062165 w 10917814"/>
              <a:gd name="connsiteY1" fmla="*/ 0 h 5571066"/>
              <a:gd name="connsiteX2" fmla="*/ 5419638 w 10917814"/>
              <a:gd name="connsiteY2" fmla="*/ 268105 h 5571066"/>
              <a:gd name="connsiteX3" fmla="*/ 5428105 w 10917814"/>
              <a:gd name="connsiteY3" fmla="*/ 271280 h 5571066"/>
              <a:gd name="connsiteX4" fmla="*/ 5440804 w 10917814"/>
              <a:gd name="connsiteY4" fmla="*/ 276043 h 5571066"/>
              <a:gd name="connsiteX5" fmla="*/ 5453505 w 10917814"/>
              <a:gd name="connsiteY5" fmla="*/ 280805 h 5571066"/>
              <a:gd name="connsiteX6" fmla="*/ 5464088 w 10917814"/>
              <a:gd name="connsiteY6" fmla="*/ 280805 h 5571066"/>
              <a:gd name="connsiteX7" fmla="*/ 5476788 w 10917814"/>
              <a:gd name="connsiteY7" fmla="*/ 280805 h 5571066"/>
              <a:gd name="connsiteX8" fmla="*/ 5487371 w 10917814"/>
              <a:gd name="connsiteY8" fmla="*/ 276043 h 5571066"/>
              <a:gd name="connsiteX9" fmla="*/ 5500071 w 10917814"/>
              <a:gd name="connsiteY9" fmla="*/ 271280 h 5571066"/>
              <a:gd name="connsiteX10" fmla="*/ 5508538 w 10917814"/>
              <a:gd name="connsiteY10" fmla="*/ 268105 h 5571066"/>
              <a:gd name="connsiteX11" fmla="*/ 5866011 w 10917814"/>
              <a:gd name="connsiteY11" fmla="*/ 0 h 5571066"/>
              <a:gd name="connsiteX12" fmla="*/ 10722102 w 10917814"/>
              <a:gd name="connsiteY12" fmla="*/ 0 h 5571066"/>
              <a:gd name="connsiteX13" fmla="*/ 10917814 w 10917814"/>
              <a:gd name="connsiteY13" fmla="*/ 195712 h 5571066"/>
              <a:gd name="connsiteX14" fmla="*/ 10917814 w 10917814"/>
              <a:gd name="connsiteY14" fmla="*/ 5375354 h 5571066"/>
              <a:gd name="connsiteX15" fmla="*/ 10722102 w 10917814"/>
              <a:gd name="connsiteY15" fmla="*/ 5571066 h 5571066"/>
              <a:gd name="connsiteX16" fmla="*/ 195712 w 10917814"/>
              <a:gd name="connsiteY16" fmla="*/ 5571066 h 5571066"/>
              <a:gd name="connsiteX17" fmla="*/ 0 w 10917814"/>
              <a:gd name="connsiteY17" fmla="*/ 5375354 h 5571066"/>
              <a:gd name="connsiteX18" fmla="*/ 0 w 10917814"/>
              <a:gd name="connsiteY18" fmla="*/ 195712 h 5571066"/>
              <a:gd name="connsiteX19" fmla="*/ 195712 w 10917814"/>
              <a:gd name="connsiteY19" fmla="*/ 0 h 55710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0917814" h="5571066">
                <a:moveTo>
                  <a:pt x="195712" y="0"/>
                </a:moveTo>
                <a:lnTo>
                  <a:pt x="5062165" y="0"/>
                </a:lnTo>
                <a:lnTo>
                  <a:pt x="5419638" y="268105"/>
                </a:lnTo>
                <a:lnTo>
                  <a:pt x="5428105" y="271280"/>
                </a:lnTo>
                <a:lnTo>
                  <a:pt x="5440804" y="276043"/>
                </a:lnTo>
                <a:lnTo>
                  <a:pt x="5453505" y="280805"/>
                </a:lnTo>
                <a:lnTo>
                  <a:pt x="5464088" y="280805"/>
                </a:lnTo>
                <a:lnTo>
                  <a:pt x="5476788" y="280805"/>
                </a:lnTo>
                <a:lnTo>
                  <a:pt x="5487371" y="276043"/>
                </a:lnTo>
                <a:lnTo>
                  <a:pt x="5500071" y="271280"/>
                </a:lnTo>
                <a:lnTo>
                  <a:pt x="5508538" y="268105"/>
                </a:lnTo>
                <a:lnTo>
                  <a:pt x="5866011" y="0"/>
                </a:lnTo>
                <a:lnTo>
                  <a:pt x="10722102" y="0"/>
                </a:lnTo>
                <a:cubicBezTo>
                  <a:pt x="10830191" y="0"/>
                  <a:pt x="10917814" y="87623"/>
                  <a:pt x="10917814" y="195712"/>
                </a:cubicBezTo>
                <a:lnTo>
                  <a:pt x="10917814" y="5375354"/>
                </a:lnTo>
                <a:cubicBezTo>
                  <a:pt x="10917814" y="5483443"/>
                  <a:pt x="10830191" y="5571066"/>
                  <a:pt x="10722102" y="5571066"/>
                </a:cubicBezTo>
                <a:lnTo>
                  <a:pt x="195712" y="5571066"/>
                </a:lnTo>
                <a:cubicBezTo>
                  <a:pt x="87623" y="5571066"/>
                  <a:pt x="0" y="5483443"/>
                  <a:pt x="0" y="5375354"/>
                </a:cubicBezTo>
                <a:lnTo>
                  <a:pt x="0" y="195712"/>
                </a:lnTo>
                <a:cubicBezTo>
                  <a:pt x="0" y="87623"/>
                  <a:pt x="87623" y="0"/>
                  <a:pt x="195712" y="0"/>
                </a:cubicBez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ctrTitle"/>
          </p:nvPr>
        </p:nvSpPr>
        <p:spPr>
          <a:xfrm>
            <a:off x="1280559" y="1286935"/>
            <a:ext cx="9638153" cy="2668377"/>
          </a:xfrm>
          <a:effectLst/>
        </p:spPr>
        <p:txBody>
          <a:bodyPr>
            <a:normAutofit/>
          </a:bodyPr>
          <a:lstStyle/>
          <a:p>
            <a:pPr algn="ctr"/>
            <a:r>
              <a:rPr lang="en-US">
                <a:solidFill>
                  <a:schemeClr val="tx1"/>
                </a:solidFill>
              </a:rPr>
              <a:t>Street Law </a:t>
            </a:r>
            <a:br>
              <a:rPr lang="en-US">
                <a:solidFill>
                  <a:schemeClr val="tx1"/>
                </a:solidFill>
              </a:rPr>
            </a:br>
            <a:r>
              <a:rPr lang="en-US">
                <a:solidFill>
                  <a:schemeClr val="tx1"/>
                </a:solidFill>
              </a:rPr>
              <a:t>Election Interest Meeting</a:t>
            </a:r>
          </a:p>
        </p:txBody>
      </p:sp>
      <p:sp>
        <p:nvSpPr>
          <p:cNvPr id="3" name="Subtitle 2"/>
          <p:cNvSpPr>
            <a:spLocks noGrp="1"/>
          </p:cNvSpPr>
          <p:nvPr>
            <p:ph type="subTitle" idx="1"/>
          </p:nvPr>
        </p:nvSpPr>
        <p:spPr>
          <a:xfrm>
            <a:off x="1280559" y="4116179"/>
            <a:ext cx="9638153" cy="1599642"/>
          </a:xfrm>
          <a:effectLst/>
        </p:spPr>
        <p:txBody>
          <a:bodyPr>
            <a:normAutofit/>
          </a:bodyPr>
          <a:lstStyle/>
          <a:p>
            <a:pPr algn="ctr"/>
            <a:r>
              <a:rPr lang="en-US" dirty="0"/>
              <a:t>Monday, March 19, 2018</a:t>
            </a:r>
          </a:p>
        </p:txBody>
      </p:sp>
    </p:spTree>
    <p:extLst>
      <p:ext uri="{BB962C8B-B14F-4D97-AF65-F5344CB8AC3E}">
        <p14:creationId xmlns:p14="http://schemas.microsoft.com/office/powerpoint/2010/main" val="34616492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 xmlns:a16="http://schemas.microsoft.com/office/drawing/2014/main" id="{133F8CB7-795C-4272-9073-64D8CF97F2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 xmlns:a16="http://schemas.microsoft.com/office/drawing/2014/main" id="{B7743172-17A8-4FA4-8434-B813E03B766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 xmlns:a16="http://schemas.microsoft.com/office/drawing/2014/main" id="{4CE1233C-FD2F-489E-BFDE-086F5FED649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390292" y="643465"/>
            <a:ext cx="4048422" cy="5397897"/>
          </a:xfrm>
          <a:prstGeom prst="roundRect">
            <a:avLst>
              <a:gd name="adj" fmla="val 3876"/>
            </a:avLst>
          </a:prstGeom>
          <a:ln>
            <a:solidFill>
              <a:schemeClr val="accent1"/>
            </a:solidFill>
          </a:ln>
          <a:effectLst/>
        </p:spPr>
      </p:pic>
      <p:sp>
        <p:nvSpPr>
          <p:cNvPr id="2" name="Title 1"/>
          <p:cNvSpPr>
            <a:spLocks noGrp="1"/>
          </p:cNvSpPr>
          <p:nvPr>
            <p:ph type="title"/>
          </p:nvPr>
        </p:nvSpPr>
        <p:spPr>
          <a:xfrm>
            <a:off x="451514" y="1800225"/>
            <a:ext cx="3444211" cy="4241136"/>
          </a:xfrm>
        </p:spPr>
        <p:txBody>
          <a:bodyPr vert="horz" lIns="91440" tIns="45720" rIns="91440" bIns="45720" rtlCol="0" anchor="t">
            <a:normAutofit/>
          </a:bodyPr>
          <a:lstStyle/>
          <a:p>
            <a:r>
              <a:rPr lang="en-US" sz="5400" dirty="0"/>
              <a:t>President</a:t>
            </a:r>
          </a:p>
        </p:txBody>
      </p:sp>
      <p:sp>
        <p:nvSpPr>
          <p:cNvPr id="4" name="Text Placeholder 3"/>
          <p:cNvSpPr>
            <a:spLocks noGrp="1"/>
          </p:cNvSpPr>
          <p:nvPr>
            <p:ph type="body" sz="half" idx="2"/>
          </p:nvPr>
        </p:nvSpPr>
        <p:spPr>
          <a:xfrm>
            <a:off x="451514" y="457198"/>
            <a:ext cx="3444211" cy="1343025"/>
          </a:xfrm>
        </p:spPr>
        <p:txBody>
          <a:bodyPr vert="horz" lIns="91440" tIns="45720" rIns="91440" bIns="45720" rtlCol="0" anchor="b">
            <a:normAutofit/>
          </a:bodyPr>
          <a:lstStyle/>
          <a:p>
            <a:r>
              <a:rPr lang="en-US" sz="2800" kern="1200" dirty="0">
                <a:solidFill>
                  <a:srgbClr val="FFFFFF"/>
                </a:solidFill>
                <a:latin typeface="+mn-lt"/>
                <a:ea typeface="+mn-ea"/>
                <a:cs typeface="+mn-cs"/>
              </a:rPr>
              <a:t>Alex Anderson</a:t>
            </a:r>
          </a:p>
        </p:txBody>
      </p:sp>
    </p:spTree>
    <p:extLst>
      <p:ext uri="{BB962C8B-B14F-4D97-AF65-F5344CB8AC3E}">
        <p14:creationId xmlns:p14="http://schemas.microsoft.com/office/powerpoint/2010/main" val="965530972"/>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F1E0D4A3-ECB8-4689-ABDB-9CE848CE83B9}"/>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8854772B-9C8F-4037-89E0-3A45208AB39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7093" y="1576408"/>
            <a:ext cx="10917814" cy="4638125"/>
          </a:xfrm>
          <a:custGeom>
            <a:avLst/>
            <a:gdLst>
              <a:gd name="connsiteX0" fmla="*/ 5441025 w 10917814"/>
              <a:gd name="connsiteY0" fmla="*/ 0 h 4638125"/>
              <a:gd name="connsiteX1" fmla="*/ 5453725 w 10917814"/>
              <a:gd name="connsiteY1" fmla="*/ 0 h 4638125"/>
              <a:gd name="connsiteX2" fmla="*/ 5464308 w 10917814"/>
              <a:gd name="connsiteY2" fmla="*/ 0 h 4638125"/>
              <a:gd name="connsiteX3" fmla="*/ 5477009 w 10917814"/>
              <a:gd name="connsiteY3" fmla="*/ 4762 h 4638125"/>
              <a:gd name="connsiteX4" fmla="*/ 5489708 w 10917814"/>
              <a:gd name="connsiteY4" fmla="*/ 9525 h 4638125"/>
              <a:gd name="connsiteX5" fmla="*/ 5498175 w 10917814"/>
              <a:gd name="connsiteY5" fmla="*/ 12700 h 4638125"/>
              <a:gd name="connsiteX6" fmla="*/ 5865801 w 10917814"/>
              <a:gd name="connsiteY6" fmla="*/ 288419 h 4638125"/>
              <a:gd name="connsiteX7" fmla="*/ 10765009 w 10917814"/>
              <a:gd name="connsiteY7" fmla="*/ 288419 h 4638125"/>
              <a:gd name="connsiteX8" fmla="*/ 10917814 w 10917814"/>
              <a:gd name="connsiteY8" fmla="*/ 441224 h 4638125"/>
              <a:gd name="connsiteX9" fmla="*/ 10917814 w 10917814"/>
              <a:gd name="connsiteY9" fmla="*/ 4485320 h 4638125"/>
              <a:gd name="connsiteX10" fmla="*/ 10765009 w 10917814"/>
              <a:gd name="connsiteY10" fmla="*/ 4638125 h 4638125"/>
              <a:gd name="connsiteX11" fmla="*/ 152805 w 10917814"/>
              <a:gd name="connsiteY11" fmla="*/ 4638125 h 4638125"/>
              <a:gd name="connsiteX12" fmla="*/ 0 w 10917814"/>
              <a:gd name="connsiteY12" fmla="*/ 4485320 h 4638125"/>
              <a:gd name="connsiteX13" fmla="*/ 0 w 10917814"/>
              <a:gd name="connsiteY13" fmla="*/ 441224 h 4638125"/>
              <a:gd name="connsiteX14" fmla="*/ 152805 w 10917814"/>
              <a:gd name="connsiteY14" fmla="*/ 288419 h 4638125"/>
              <a:gd name="connsiteX15" fmla="*/ 5041650 w 10917814"/>
              <a:gd name="connsiteY15" fmla="*/ 288419 h 4638125"/>
              <a:gd name="connsiteX16" fmla="*/ 5409275 w 10917814"/>
              <a:gd name="connsiteY16" fmla="*/ 12700 h 4638125"/>
              <a:gd name="connsiteX17" fmla="*/ 5417742 w 10917814"/>
              <a:gd name="connsiteY17" fmla="*/ 9525 h 4638125"/>
              <a:gd name="connsiteX18" fmla="*/ 5430442 w 10917814"/>
              <a:gd name="connsiteY18" fmla="*/ 4762 h 4638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917814" h="4638125">
                <a:moveTo>
                  <a:pt x="5441025" y="0"/>
                </a:moveTo>
                <a:lnTo>
                  <a:pt x="5453725" y="0"/>
                </a:lnTo>
                <a:lnTo>
                  <a:pt x="5464308" y="0"/>
                </a:lnTo>
                <a:lnTo>
                  <a:pt x="5477009" y="4762"/>
                </a:lnTo>
                <a:lnTo>
                  <a:pt x="5489708" y="9525"/>
                </a:lnTo>
                <a:lnTo>
                  <a:pt x="5498175" y="12700"/>
                </a:lnTo>
                <a:lnTo>
                  <a:pt x="5865801" y="288419"/>
                </a:lnTo>
                <a:lnTo>
                  <a:pt x="10765009" y="288419"/>
                </a:lnTo>
                <a:cubicBezTo>
                  <a:pt x="10849401" y="288419"/>
                  <a:pt x="10917814" y="356832"/>
                  <a:pt x="10917814" y="441224"/>
                </a:cubicBezTo>
                <a:lnTo>
                  <a:pt x="10917814" y="4485320"/>
                </a:lnTo>
                <a:cubicBezTo>
                  <a:pt x="10917814" y="4569712"/>
                  <a:pt x="10849401" y="4638125"/>
                  <a:pt x="10765009" y="4638125"/>
                </a:cubicBezTo>
                <a:lnTo>
                  <a:pt x="152805" y="4638125"/>
                </a:lnTo>
                <a:cubicBezTo>
                  <a:pt x="68413" y="4638125"/>
                  <a:pt x="0" y="4569712"/>
                  <a:pt x="0" y="4485320"/>
                </a:cubicBezTo>
                <a:lnTo>
                  <a:pt x="0" y="441224"/>
                </a:lnTo>
                <a:cubicBezTo>
                  <a:pt x="0" y="356832"/>
                  <a:pt x="68413" y="288419"/>
                  <a:pt x="152805" y="288419"/>
                </a:cubicBezTo>
                <a:lnTo>
                  <a:pt x="5041650" y="288419"/>
                </a:lnTo>
                <a:lnTo>
                  <a:pt x="5409275" y="12700"/>
                </a:lnTo>
                <a:lnTo>
                  <a:pt x="5417742" y="9525"/>
                </a:lnTo>
                <a:lnTo>
                  <a:pt x="5430442" y="4762"/>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810000" y="447188"/>
            <a:ext cx="10571998" cy="970450"/>
          </a:xfrm>
          <a:effectLst/>
        </p:spPr>
        <p:txBody>
          <a:bodyPr anchor="ctr">
            <a:normAutofit/>
          </a:bodyPr>
          <a:lstStyle/>
          <a:p>
            <a:pPr algn="ctr"/>
            <a:r>
              <a:rPr lang="en-US" sz="2800">
                <a:solidFill>
                  <a:schemeClr val="tx1"/>
                </a:solidFill>
              </a:rPr>
              <a:t>President</a:t>
            </a:r>
          </a:p>
        </p:txBody>
      </p:sp>
      <p:sp>
        <p:nvSpPr>
          <p:cNvPr id="3" name="Content Placeholder 2"/>
          <p:cNvSpPr>
            <a:spLocks noGrp="1"/>
          </p:cNvSpPr>
          <p:nvPr>
            <p:ph idx="1"/>
          </p:nvPr>
        </p:nvSpPr>
        <p:spPr>
          <a:xfrm>
            <a:off x="1115732" y="2222287"/>
            <a:ext cx="9966953" cy="3636511"/>
          </a:xfrm>
          <a:effectLst/>
        </p:spPr>
        <p:txBody>
          <a:bodyPr>
            <a:normAutofit lnSpcReduction="10000"/>
          </a:bodyPr>
          <a:lstStyle/>
          <a:p>
            <a:pPr fontAlgn="base">
              <a:lnSpc>
                <a:spcPct val="90000"/>
              </a:lnSpc>
            </a:pPr>
            <a:r>
              <a:rPr lang="en-US" sz="1500" dirty="0"/>
              <a:t>Chair meetings ensuring that they are run efficiently and effectively</a:t>
            </a:r>
          </a:p>
          <a:p>
            <a:pPr fontAlgn="base">
              <a:lnSpc>
                <a:spcPct val="90000"/>
              </a:lnSpc>
            </a:pPr>
            <a:r>
              <a:rPr lang="en-US" sz="1500" dirty="0"/>
              <a:t>Regularly focus </a:t>
            </a:r>
            <a:r>
              <a:rPr lang="en-US" sz="1500" dirty="0" err="1"/>
              <a:t>StreetLaw’s</a:t>
            </a:r>
            <a:r>
              <a:rPr lang="en-US" sz="1500"/>
              <a:t> attention </a:t>
            </a:r>
            <a:r>
              <a:rPr lang="en-US" sz="1500" dirty="0"/>
              <a:t>on matters of governance that relate to its own structure, role and relationship</a:t>
            </a:r>
          </a:p>
          <a:p>
            <a:pPr fontAlgn="base">
              <a:lnSpc>
                <a:spcPct val="90000"/>
              </a:lnSpc>
            </a:pPr>
            <a:r>
              <a:rPr lang="en-US" sz="1500" dirty="0"/>
              <a:t>Work with the committee to ensure:</a:t>
            </a:r>
          </a:p>
          <a:p>
            <a:pPr lvl="1" fontAlgn="base">
              <a:lnSpc>
                <a:spcPct val="90000"/>
              </a:lnSpc>
            </a:pPr>
            <a:r>
              <a:rPr lang="en-US" sz="1500" dirty="0"/>
              <a:t>The necessary skills are represented on the committee and that a succession plan is in place to help find new executive board members when required</a:t>
            </a:r>
          </a:p>
          <a:p>
            <a:pPr lvl="1" fontAlgn="base">
              <a:lnSpc>
                <a:spcPct val="90000"/>
              </a:lnSpc>
            </a:pPr>
            <a:r>
              <a:rPr lang="en-US" sz="1500" dirty="0"/>
              <a:t>Goals and relevant strategic and business plans are developed in order to achieve the goals of the committee.  </a:t>
            </a:r>
          </a:p>
          <a:p>
            <a:pPr fontAlgn="base">
              <a:lnSpc>
                <a:spcPct val="90000"/>
              </a:lnSpc>
            </a:pPr>
            <a:r>
              <a:rPr lang="en-US" sz="1500" dirty="0"/>
              <a:t>Serve as a spokesperson when required </a:t>
            </a:r>
          </a:p>
          <a:p>
            <a:pPr fontAlgn="base">
              <a:lnSpc>
                <a:spcPct val="90000"/>
              </a:lnSpc>
            </a:pPr>
            <a:r>
              <a:rPr lang="en-US" sz="1500" dirty="0"/>
              <a:t>Communicate regularly and systematically with the representatives of both </a:t>
            </a:r>
            <a:r>
              <a:rPr lang="en-US" sz="1500" dirty="0" err="1"/>
              <a:t>StreetLaw</a:t>
            </a:r>
            <a:r>
              <a:rPr lang="en-US" sz="1500" dirty="0"/>
              <a:t> and participating schools</a:t>
            </a:r>
          </a:p>
          <a:p>
            <a:pPr fontAlgn="base">
              <a:lnSpc>
                <a:spcPct val="90000"/>
              </a:lnSpc>
            </a:pPr>
            <a:r>
              <a:rPr lang="en-US" sz="1500" dirty="0"/>
              <a:t>Assist in the development of partnerships with other boards and organizations that are relevant to the goals of </a:t>
            </a:r>
            <a:r>
              <a:rPr lang="en-US" sz="1500" dirty="0" err="1"/>
              <a:t>StreetLaw</a:t>
            </a:r>
            <a:r>
              <a:rPr lang="en-US" sz="1500" dirty="0"/>
              <a:t>. </a:t>
            </a:r>
          </a:p>
          <a:p>
            <a:pPr>
              <a:lnSpc>
                <a:spcPct val="90000"/>
              </a:lnSpc>
            </a:pPr>
            <a:endParaRPr lang="en-US" sz="1500" dirty="0"/>
          </a:p>
        </p:txBody>
      </p:sp>
    </p:spTree>
    <p:extLst>
      <p:ext uri="{BB962C8B-B14F-4D97-AF65-F5344CB8AC3E}">
        <p14:creationId xmlns:p14="http://schemas.microsoft.com/office/powerpoint/2010/main" val="904217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7" name="Freeform 6">
            <a:extLst>
              <a:ext uri="{FF2B5EF4-FFF2-40B4-BE49-F238E27FC236}">
                <a16:creationId xmlns="" xmlns:a16="http://schemas.microsoft.com/office/drawing/2014/main" id="{E446B7E6-8568-417F-959E-DB3D1E70F6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10960"/>
          <a:stretch/>
        </p:blipFill>
        <p:spPr>
          <a:xfrm>
            <a:off x="6100916" y="10"/>
            <a:ext cx="6091084" cy="6857990"/>
          </a:xfrm>
          <a:prstGeom prst="rect">
            <a:avLst/>
          </a:prstGeom>
        </p:spPr>
      </p:pic>
      <p:sp>
        <p:nvSpPr>
          <p:cNvPr id="2" name="Title 1"/>
          <p:cNvSpPr>
            <a:spLocks noGrp="1"/>
          </p:cNvSpPr>
          <p:nvPr>
            <p:ph type="title"/>
          </p:nvPr>
        </p:nvSpPr>
        <p:spPr>
          <a:xfrm>
            <a:off x="569691" y="708186"/>
            <a:ext cx="4961534" cy="3781101"/>
          </a:xfrm>
        </p:spPr>
        <p:txBody>
          <a:bodyPr vert="horz" lIns="91440" tIns="45720" rIns="91440" bIns="45720" rtlCol="0" anchor="b">
            <a:normAutofit/>
          </a:bodyPr>
          <a:lstStyle/>
          <a:p>
            <a:r>
              <a:rPr lang="en-US" sz="5400"/>
              <a:t>Vice President</a:t>
            </a:r>
          </a:p>
        </p:txBody>
      </p:sp>
      <p:sp>
        <p:nvSpPr>
          <p:cNvPr id="4" name="Text Placeholder 3"/>
          <p:cNvSpPr>
            <a:spLocks noGrp="1"/>
          </p:cNvSpPr>
          <p:nvPr>
            <p:ph type="body" sz="half" idx="2"/>
          </p:nvPr>
        </p:nvSpPr>
        <p:spPr>
          <a:xfrm>
            <a:off x="569691" y="5636497"/>
            <a:ext cx="4961535" cy="785656"/>
          </a:xfrm>
        </p:spPr>
        <p:txBody>
          <a:bodyPr vert="horz" lIns="91440" tIns="45720" rIns="91440" bIns="45720" rtlCol="0" anchor="t">
            <a:normAutofit/>
          </a:bodyPr>
          <a:lstStyle/>
          <a:p>
            <a:r>
              <a:rPr lang="en-US" sz="2400" dirty="0"/>
              <a:t>Kevin Christopher</a:t>
            </a:r>
          </a:p>
        </p:txBody>
      </p:sp>
    </p:spTree>
    <p:extLst>
      <p:ext uri="{BB962C8B-B14F-4D97-AF65-F5344CB8AC3E}">
        <p14:creationId xmlns:p14="http://schemas.microsoft.com/office/powerpoint/2010/main" val="31667080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089A69AF-D57B-49B4-886C-D4A5DC19442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CABDC08D-6093-4397-92D4-54D00E2BB1C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51515" y="1734857"/>
            <a:ext cx="3765483" cy="3388287"/>
          </a:xfrm>
        </p:spPr>
        <p:txBody>
          <a:bodyPr anchor="ctr">
            <a:normAutofit/>
          </a:bodyPr>
          <a:lstStyle/>
          <a:p>
            <a:r>
              <a:rPr lang="en-US" dirty="0"/>
              <a:t>Vice President</a:t>
            </a:r>
          </a:p>
        </p:txBody>
      </p:sp>
      <p:sp>
        <p:nvSpPr>
          <p:cNvPr id="3" name="Content Placeholder 2"/>
          <p:cNvSpPr>
            <a:spLocks noGrp="1"/>
          </p:cNvSpPr>
          <p:nvPr>
            <p:ph idx="1"/>
          </p:nvPr>
        </p:nvSpPr>
        <p:spPr>
          <a:xfrm>
            <a:off x="6008068" y="978993"/>
            <a:ext cx="5365218" cy="4900014"/>
          </a:xfrm>
          <a:effectLst/>
        </p:spPr>
        <p:txBody>
          <a:bodyPr>
            <a:normAutofit/>
          </a:bodyPr>
          <a:lstStyle/>
          <a:p>
            <a:r>
              <a:rPr lang="en-US" dirty="0"/>
              <a:t>“Assist the president.” </a:t>
            </a:r>
          </a:p>
          <a:p>
            <a:pPr lvl="1"/>
            <a:r>
              <a:rPr lang="en-US" dirty="0"/>
              <a:t>These loose guidelines allow the VP the unique opportunity to tailor the job to their own skills and interests.</a:t>
            </a:r>
          </a:p>
          <a:p>
            <a:r>
              <a:rPr lang="en-US" dirty="0"/>
              <a:t>As vice president, you will play a role in day-to-day operations of </a:t>
            </a:r>
            <a:r>
              <a:rPr lang="en-US" dirty="0" err="1"/>
              <a:t>StreetLaw</a:t>
            </a:r>
            <a:r>
              <a:rPr lang="en-US"/>
              <a:t>, </a:t>
            </a:r>
            <a:r>
              <a:rPr lang="en-US" dirty="0"/>
              <a:t>help formulate the group’s long-range plan, work out issues as they arise, and participate in executive board discussions </a:t>
            </a:r>
            <a:r>
              <a:rPr lang="en-US"/>
              <a:t>and decision-making</a:t>
            </a:r>
            <a:r>
              <a:rPr lang="en-US" dirty="0"/>
              <a:t>. That equates to a fair amount of responsibility but not necessarily a lot of time demands, which means you can take on additional responsibilities that suit your talents and availability.</a:t>
            </a:r>
          </a:p>
          <a:p>
            <a:endParaRPr lang="en-US" dirty="0"/>
          </a:p>
        </p:txBody>
      </p:sp>
    </p:spTree>
    <p:extLst>
      <p:ext uri="{BB962C8B-B14F-4D97-AF65-F5344CB8AC3E}">
        <p14:creationId xmlns:p14="http://schemas.microsoft.com/office/powerpoint/2010/main" val="3360099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 xmlns:a16="http://schemas.microsoft.com/office/drawing/2014/main" id="{E446B7E6-8568-417F-959E-DB3D1E70F6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b="28794"/>
          <a:stretch/>
        </p:blipFill>
        <p:spPr>
          <a:xfrm>
            <a:off x="-1" y="-1"/>
            <a:ext cx="12192001" cy="4883281"/>
          </a:xfrm>
          <a:prstGeom prst="rect">
            <a:avLst/>
          </a:prstGeom>
        </p:spPr>
      </p:pic>
      <p:sp>
        <p:nvSpPr>
          <p:cNvPr id="12" name="Freeform 9">
            <a:extLst>
              <a:ext uri="{FF2B5EF4-FFF2-40B4-BE49-F238E27FC236}">
                <a16:creationId xmlns="" xmlns:a16="http://schemas.microsoft.com/office/drawing/2014/main" id="{AFB83730-58A8-42CA-90B3-5D5D2D1B00BC}"/>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4547642"/>
            <a:ext cx="12192000" cy="2332906"/>
          </a:xfrm>
          <a:custGeom>
            <a:avLst/>
            <a:gdLst>
              <a:gd name="connsiteX0" fmla="*/ 0 w 12192000"/>
              <a:gd name="connsiteY0" fmla="*/ 0 h 2332906"/>
              <a:gd name="connsiteX1" fmla="*/ 1996017 w 12192000"/>
              <a:gd name="connsiteY1" fmla="*/ 0 h 2332906"/>
              <a:gd name="connsiteX2" fmla="*/ 2377017 w 12192000"/>
              <a:gd name="connsiteY2" fmla="*/ 263783 h 2332906"/>
              <a:gd name="connsiteX3" fmla="*/ 2385484 w 12192000"/>
              <a:gd name="connsiteY3" fmla="*/ 266713 h 2332906"/>
              <a:gd name="connsiteX4" fmla="*/ 2398184 w 12192000"/>
              <a:gd name="connsiteY4" fmla="*/ 271110 h 2332906"/>
              <a:gd name="connsiteX5" fmla="*/ 2410883 w 12192000"/>
              <a:gd name="connsiteY5" fmla="*/ 275506 h 2332906"/>
              <a:gd name="connsiteX6" fmla="*/ 2421467 w 12192000"/>
              <a:gd name="connsiteY6" fmla="*/ 275506 h 2332906"/>
              <a:gd name="connsiteX7" fmla="*/ 2434167 w 12192000"/>
              <a:gd name="connsiteY7" fmla="*/ 275506 h 2332906"/>
              <a:gd name="connsiteX8" fmla="*/ 2444750 w 12192000"/>
              <a:gd name="connsiteY8" fmla="*/ 271110 h 2332906"/>
              <a:gd name="connsiteX9" fmla="*/ 2457450 w 12192000"/>
              <a:gd name="connsiteY9" fmla="*/ 266713 h 2332906"/>
              <a:gd name="connsiteX10" fmla="*/ 2465917 w 12192000"/>
              <a:gd name="connsiteY10" fmla="*/ 263783 h 2332906"/>
              <a:gd name="connsiteX11" fmla="*/ 2846917 w 12192000"/>
              <a:gd name="connsiteY11" fmla="*/ 0 h 2332906"/>
              <a:gd name="connsiteX12" fmla="*/ 12192000 w 12192000"/>
              <a:gd name="connsiteY12" fmla="*/ 0 h 2332906"/>
              <a:gd name="connsiteX13" fmla="*/ 12192000 w 12192000"/>
              <a:gd name="connsiteY13" fmla="*/ 2332906 h 2332906"/>
              <a:gd name="connsiteX14" fmla="*/ 0 w 12192000"/>
              <a:gd name="connsiteY14" fmla="*/ 2332906 h 2332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332906">
                <a:moveTo>
                  <a:pt x="0" y="0"/>
                </a:moveTo>
                <a:lnTo>
                  <a:pt x="1996017" y="0"/>
                </a:lnTo>
                <a:lnTo>
                  <a:pt x="2377017" y="263783"/>
                </a:lnTo>
                <a:lnTo>
                  <a:pt x="2385484" y="266713"/>
                </a:lnTo>
                <a:lnTo>
                  <a:pt x="2398184" y="271110"/>
                </a:lnTo>
                <a:lnTo>
                  <a:pt x="2410883" y="275506"/>
                </a:lnTo>
                <a:lnTo>
                  <a:pt x="2421467" y="275506"/>
                </a:lnTo>
                <a:lnTo>
                  <a:pt x="2434167" y="275506"/>
                </a:lnTo>
                <a:lnTo>
                  <a:pt x="2444750" y="271110"/>
                </a:lnTo>
                <a:lnTo>
                  <a:pt x="2457450" y="266713"/>
                </a:lnTo>
                <a:lnTo>
                  <a:pt x="2465917" y="263783"/>
                </a:lnTo>
                <a:lnTo>
                  <a:pt x="2846917" y="0"/>
                </a:lnTo>
                <a:lnTo>
                  <a:pt x="12192000" y="0"/>
                </a:lnTo>
                <a:lnTo>
                  <a:pt x="12192000" y="2332906"/>
                </a:lnTo>
                <a:lnTo>
                  <a:pt x="0" y="2332906"/>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12788" y="4895558"/>
            <a:ext cx="10572000" cy="779529"/>
          </a:xfrm>
        </p:spPr>
        <p:txBody>
          <a:bodyPr vert="horz" lIns="91440" tIns="45720" rIns="91440" bIns="45720" rtlCol="0" anchor="b">
            <a:normAutofit/>
          </a:bodyPr>
          <a:lstStyle/>
          <a:p>
            <a:r>
              <a:rPr lang="en-US" sz="4000"/>
              <a:t>Secretary</a:t>
            </a:r>
          </a:p>
        </p:txBody>
      </p:sp>
      <p:sp>
        <p:nvSpPr>
          <p:cNvPr id="4" name="Text Placeholder 3"/>
          <p:cNvSpPr>
            <a:spLocks noGrp="1"/>
          </p:cNvSpPr>
          <p:nvPr>
            <p:ph type="body" sz="half" idx="2"/>
          </p:nvPr>
        </p:nvSpPr>
        <p:spPr>
          <a:xfrm>
            <a:off x="810001" y="5594110"/>
            <a:ext cx="10572000" cy="433064"/>
          </a:xfrm>
        </p:spPr>
        <p:txBody>
          <a:bodyPr vert="horz" lIns="91440" tIns="45720" rIns="91440" bIns="45720" rtlCol="0" anchor="t">
            <a:normAutofit/>
          </a:bodyPr>
          <a:lstStyle/>
          <a:p>
            <a:r>
              <a:rPr lang="en-US" sz="1800" dirty="0"/>
              <a:t>Thomas Koelbl</a:t>
            </a:r>
          </a:p>
        </p:txBody>
      </p:sp>
      <p:sp>
        <p:nvSpPr>
          <p:cNvPr id="3" name="Curved Down Arrow 2"/>
          <p:cNvSpPr/>
          <p:nvPr/>
        </p:nvSpPr>
        <p:spPr>
          <a:xfrm rot="19520664" flipV="1">
            <a:off x="4105239" y="3729893"/>
            <a:ext cx="5261676" cy="1937323"/>
          </a:xfrm>
          <a:prstGeom prst="curvedDown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841426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5C44DBB-AD7C-4682-B258-6367305D207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 xmlns:a16="http://schemas.microsoft.com/office/drawing/2014/main" id="{A1CED323-FAF0-4E0B-8717-FC1F468A28F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34" y="1696777"/>
            <a:ext cx="0" cy="3464447"/>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5200" y="1218476"/>
            <a:ext cx="3187318" cy="4421050"/>
          </a:xfrm>
          <a:effectLst/>
        </p:spPr>
        <p:txBody>
          <a:bodyPr anchor="ctr">
            <a:normAutofit/>
          </a:bodyPr>
          <a:lstStyle/>
          <a:p>
            <a:pPr algn="r"/>
            <a:r>
              <a:rPr lang="en-US" sz="4400" dirty="0">
                <a:solidFill>
                  <a:schemeClr val="tx1"/>
                </a:solidFill>
              </a:rPr>
              <a:t>Secretary</a:t>
            </a:r>
          </a:p>
        </p:txBody>
      </p:sp>
      <p:sp>
        <p:nvSpPr>
          <p:cNvPr id="3" name="Content Placeholder 2"/>
          <p:cNvSpPr>
            <a:spLocks noGrp="1"/>
          </p:cNvSpPr>
          <p:nvPr>
            <p:ph idx="1"/>
          </p:nvPr>
        </p:nvSpPr>
        <p:spPr>
          <a:xfrm>
            <a:off x="5146751" y="1218475"/>
            <a:ext cx="6080050" cy="4421051"/>
          </a:xfrm>
          <a:effectLst/>
        </p:spPr>
        <p:txBody>
          <a:bodyPr>
            <a:normAutofit/>
          </a:bodyPr>
          <a:lstStyle/>
          <a:p>
            <a:r>
              <a:rPr lang="en-US" sz="2000" dirty="0"/>
              <a:t>The secretary's role in any formal group is to be guardian of the process of meetings. They are usually the person who makes the arrangements for the </a:t>
            </a:r>
            <a:r>
              <a:rPr lang="en-US" sz="2000" dirty="0" smtClean="0"/>
              <a:t>meetings, and </a:t>
            </a:r>
            <a:r>
              <a:rPr lang="en-US" sz="2000" dirty="0"/>
              <a:t>keeps formal records of the group's process and decisions: the minutes of the meeting. This may include keeping records of correspondence.</a:t>
            </a:r>
          </a:p>
        </p:txBody>
      </p:sp>
    </p:spTree>
    <p:extLst>
      <p:ext uri="{BB962C8B-B14F-4D97-AF65-F5344CB8AC3E}">
        <p14:creationId xmlns:p14="http://schemas.microsoft.com/office/powerpoint/2010/main" val="2906746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 xmlns:a16="http://schemas.microsoft.com/office/drawing/2014/main" id="{E446B7E6-8568-417F-959E-DB3D1E70F6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useBgFill="1">
        <p:nvSpPr>
          <p:cNvPr id="12" name="Rectangle 11">
            <a:extLst>
              <a:ext uri="{FF2B5EF4-FFF2-40B4-BE49-F238E27FC236}">
                <a16:creationId xmlns="" xmlns:a16="http://schemas.microsoft.com/office/drawing/2014/main" id="{54047A07-72EC-41BC-A55F-C264F639FB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idx="1"/>
          </p:nvPr>
        </p:nvPicPr>
        <p:blipFill rotWithShape="1">
          <a:blip r:embed="rId2">
            <a:alphaModFix amt="40000"/>
            <a:extLst>
              <a:ext uri="{28A0092B-C50C-407E-A947-70E740481C1C}">
                <a14:useLocalDpi xmlns:a14="http://schemas.microsoft.com/office/drawing/2010/main" val="0"/>
              </a:ext>
            </a:extLst>
          </a:blip>
          <a:srcRect t="41531" b="16281"/>
          <a:stretch/>
        </p:blipFill>
        <p:spPr>
          <a:xfrm>
            <a:off x="20" y="10"/>
            <a:ext cx="12191980" cy="6857990"/>
          </a:xfrm>
          <a:prstGeom prst="rect">
            <a:avLst/>
          </a:prstGeom>
        </p:spPr>
      </p:pic>
      <p:sp>
        <p:nvSpPr>
          <p:cNvPr id="2" name="Title 1"/>
          <p:cNvSpPr>
            <a:spLocks noGrp="1"/>
          </p:cNvSpPr>
          <p:nvPr>
            <p:ph type="title"/>
          </p:nvPr>
        </p:nvSpPr>
        <p:spPr>
          <a:xfrm>
            <a:off x="810001" y="1449147"/>
            <a:ext cx="10572000" cy="3732453"/>
          </a:xfrm>
        </p:spPr>
        <p:txBody>
          <a:bodyPr vert="horz" lIns="91440" tIns="45720" rIns="91440" bIns="45720" rtlCol="0" anchor="b">
            <a:normAutofit/>
          </a:bodyPr>
          <a:lstStyle/>
          <a:p>
            <a:pPr algn="r"/>
            <a:r>
              <a:rPr lang="en-US" sz="6000" dirty="0"/>
              <a:t>Treasurer</a:t>
            </a:r>
            <a:endParaRPr lang="en-US" sz="5400" dirty="0"/>
          </a:p>
        </p:txBody>
      </p:sp>
      <p:sp>
        <p:nvSpPr>
          <p:cNvPr id="4" name="Text Placeholder 3"/>
          <p:cNvSpPr>
            <a:spLocks noGrp="1"/>
          </p:cNvSpPr>
          <p:nvPr>
            <p:ph type="body" sz="half" idx="2"/>
          </p:nvPr>
        </p:nvSpPr>
        <p:spPr>
          <a:xfrm>
            <a:off x="810001" y="5280847"/>
            <a:ext cx="10572000" cy="434974"/>
          </a:xfrm>
        </p:spPr>
        <p:txBody>
          <a:bodyPr vert="horz" lIns="91440" tIns="45720" rIns="91440" bIns="45720" rtlCol="0" anchor="t">
            <a:noAutofit/>
          </a:bodyPr>
          <a:lstStyle/>
          <a:p>
            <a:pPr algn="r"/>
            <a:r>
              <a:rPr lang="en-US" sz="2400" dirty="0"/>
              <a:t>Scott Marston</a:t>
            </a:r>
          </a:p>
        </p:txBody>
      </p:sp>
    </p:spTree>
    <p:extLst>
      <p:ext uri="{BB962C8B-B14F-4D97-AF65-F5344CB8AC3E}">
        <p14:creationId xmlns:p14="http://schemas.microsoft.com/office/powerpoint/2010/main" val="3580127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B2B82547-2424-4E7A-A98B-75206EE7302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23">
            <a:extLst>
              <a:ext uri="{FF2B5EF4-FFF2-40B4-BE49-F238E27FC236}">
                <a16:creationId xmlns="" xmlns:a16="http://schemas.microsoft.com/office/drawing/2014/main" id="{5109BC2F-9616-4D7D-9E98-57898009A82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2" name="Title 1"/>
          <p:cNvSpPr>
            <a:spLocks noGrp="1"/>
          </p:cNvSpPr>
          <p:nvPr>
            <p:ph type="title"/>
          </p:nvPr>
        </p:nvSpPr>
        <p:spPr>
          <a:xfrm>
            <a:off x="641754" y="1687286"/>
            <a:ext cx="3269463" cy="3978017"/>
          </a:xfrm>
        </p:spPr>
        <p:txBody>
          <a:bodyPr anchor="t">
            <a:normAutofit/>
          </a:bodyPr>
          <a:lstStyle/>
          <a:p>
            <a:r>
              <a:rPr lang="en-US" sz="4400"/>
              <a:t>Treasurer</a:t>
            </a:r>
          </a:p>
        </p:txBody>
      </p:sp>
      <p:graphicFrame>
        <p:nvGraphicFramePr>
          <p:cNvPr id="5" name="Content Placeholder 2">
            <a:extLst>
              <a:ext uri="{FF2B5EF4-FFF2-40B4-BE49-F238E27FC236}">
                <a16:creationId xmlns="" xmlns:a16="http://schemas.microsoft.com/office/drawing/2014/main" id="{48BDCEB6-1B94-41C2-B670-D509299C3CBE}"/>
              </a:ext>
            </a:extLst>
          </p:cNvPr>
          <p:cNvGraphicFramePr>
            <a:graphicFrameLocks noGrp="1"/>
          </p:cNvGraphicFramePr>
          <p:nvPr>
            <p:ph idx="1"/>
            <p:extLst>
              <p:ext uri="{D42A27DB-BD31-4B8C-83A1-F6EECF244321}">
                <p14:modId xmlns:p14="http://schemas.microsoft.com/office/powerpoint/2010/main" val="332053677"/>
              </p:ext>
            </p:extLst>
          </p:nvPr>
        </p:nvGraphicFramePr>
        <p:xfrm>
          <a:off x="5508820" y="965200"/>
          <a:ext cx="5728344" cy="49029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32263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 xmlns:a16="http://schemas.microsoft.com/office/drawing/2014/main" id="{E446B7E6-8568-417F-959E-DB3D1E70F6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Content Placeholder 4"/>
          <p:cNvPicPr>
            <a:picLocks noGrp="1" noChangeAspect="1"/>
          </p:cNvPicPr>
          <p:nvPr>
            <p:ph idx="1"/>
          </p:nvPr>
        </p:nvPicPr>
        <p:blipFill rotWithShape="1">
          <a:blip r:embed="rId3">
            <a:extLst>
              <a:ext uri="{28A0092B-C50C-407E-A947-70E740481C1C}">
                <a14:useLocalDpi xmlns:a14="http://schemas.microsoft.com/office/drawing/2010/main" val="0"/>
              </a:ext>
            </a:extLst>
          </a:blip>
          <a:srcRect l="9582"/>
          <a:stretch/>
        </p:blipFill>
        <p:spPr>
          <a:xfrm>
            <a:off x="7541342" y="10"/>
            <a:ext cx="4650658" cy="6857990"/>
          </a:xfrm>
          <a:prstGeom prst="rect">
            <a:avLst/>
          </a:prstGeom>
        </p:spPr>
      </p:pic>
      <p:sp>
        <p:nvSpPr>
          <p:cNvPr id="2" name="Title 1"/>
          <p:cNvSpPr>
            <a:spLocks noGrp="1"/>
          </p:cNvSpPr>
          <p:nvPr>
            <p:ph type="title"/>
          </p:nvPr>
        </p:nvSpPr>
        <p:spPr>
          <a:xfrm>
            <a:off x="386668" y="708186"/>
            <a:ext cx="6674532" cy="3781101"/>
          </a:xfrm>
        </p:spPr>
        <p:txBody>
          <a:bodyPr vert="horz" lIns="91440" tIns="45720" rIns="91440" bIns="45720" rtlCol="0" anchor="b">
            <a:normAutofit/>
          </a:bodyPr>
          <a:lstStyle/>
          <a:p>
            <a:r>
              <a:rPr lang="en-US" sz="5400" dirty="0"/>
              <a:t>Alexandra Chunn</a:t>
            </a:r>
          </a:p>
        </p:txBody>
      </p:sp>
      <p:sp>
        <p:nvSpPr>
          <p:cNvPr id="4" name="Text Placeholder 3"/>
          <p:cNvSpPr>
            <a:spLocks noGrp="1"/>
          </p:cNvSpPr>
          <p:nvPr>
            <p:ph type="body" sz="half" idx="2"/>
          </p:nvPr>
        </p:nvSpPr>
        <p:spPr>
          <a:xfrm>
            <a:off x="810001" y="5280847"/>
            <a:ext cx="6446205" cy="785656"/>
          </a:xfrm>
        </p:spPr>
        <p:txBody>
          <a:bodyPr vert="horz" lIns="91440" tIns="45720" rIns="91440" bIns="45720" rtlCol="0" anchor="t">
            <a:normAutofit/>
          </a:bodyPr>
          <a:lstStyle/>
          <a:p>
            <a:r>
              <a:rPr lang="en-US" sz="2400" dirty="0"/>
              <a:t>Public Relations Liaison</a:t>
            </a:r>
          </a:p>
        </p:txBody>
      </p:sp>
    </p:spTree>
    <p:extLst>
      <p:ext uri="{BB962C8B-B14F-4D97-AF65-F5344CB8AC3E}">
        <p14:creationId xmlns:p14="http://schemas.microsoft.com/office/powerpoint/2010/main" val="1749694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 xmlns:a16="http://schemas.microsoft.com/office/drawing/2014/main" id="{056824CE-083D-4ED5-94A5-655345BBE75E}"/>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6">
            <a:extLst>
              <a:ext uri="{FF2B5EF4-FFF2-40B4-BE49-F238E27FC236}">
                <a16:creationId xmlns="" xmlns:a16="http://schemas.microsoft.com/office/drawing/2014/main" id="{0785D83B-2124-40CD-9E29-811BC2B7CE64}"/>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solidFill>
            <a:schemeClr val="tx1"/>
          </a:solidFill>
          <a:ln>
            <a:noFill/>
          </a:ln>
          <a:extLst>
            <a:ext uri="{91240B29-F687-4f45-9708-019B960494DF}">
              <a14:hiddenLine xmlns:a14="http://schemas.microsoft.com/office/drawing/2010/main" xmlns:dgm="http://schemas.openxmlformats.org/drawingml/2006/diagram"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normAutofit/>
          </a:bodyPr>
          <a:lstStyle/>
          <a:p>
            <a:r>
              <a:rPr lang="en-US" dirty="0"/>
              <a:t>Public Relations Liaison</a:t>
            </a:r>
          </a:p>
        </p:txBody>
      </p:sp>
      <p:graphicFrame>
        <p:nvGraphicFramePr>
          <p:cNvPr id="5" name="Content Placeholder 2">
            <a:extLst>
              <a:ext uri="{FF2B5EF4-FFF2-40B4-BE49-F238E27FC236}">
                <a16:creationId xmlns="" xmlns:a16="http://schemas.microsoft.com/office/drawing/2014/main" id="{286B33DC-4ADE-44F0-9EB0-8A6B13D1188F}"/>
              </a:ext>
            </a:extLst>
          </p:cNvPr>
          <p:cNvGraphicFramePr>
            <a:graphicFrameLocks noGrp="1"/>
          </p:cNvGraphicFramePr>
          <p:nvPr>
            <p:ph idx="1"/>
            <p:extLst>
              <p:ext uri="{D42A27DB-BD31-4B8C-83A1-F6EECF244321}">
                <p14:modId xmlns:p14="http://schemas.microsoft.com/office/powerpoint/2010/main" val="443521105"/>
              </p:ext>
            </p:extLst>
          </p:nvPr>
        </p:nvGraphicFramePr>
        <p:xfrm>
          <a:off x="819150" y="2494722"/>
          <a:ext cx="10553700" cy="3364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2551513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 xmlns:a16="http://schemas.microsoft.com/office/drawing/2014/main" id="{E446B7E6-8568-417F-959E-DB3D1E70F648}"/>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pic>
        <p:nvPicPr>
          <p:cNvPr id="5" name="Content Placeholder 4"/>
          <p:cNvPicPr>
            <a:picLocks noGrp="1" noChangeAspect="1"/>
          </p:cNvPicPr>
          <p:nvPr>
            <p:ph idx="1"/>
          </p:nvPr>
        </p:nvPicPr>
        <p:blipFill rotWithShape="1">
          <a:blip r:embed="rId2">
            <a:extLst>
              <a:ext uri="{28A0092B-C50C-407E-A947-70E740481C1C}">
                <a14:useLocalDpi xmlns:a14="http://schemas.microsoft.com/office/drawing/2010/main" val="0"/>
              </a:ext>
            </a:extLst>
          </a:blip>
          <a:srcRect l="3841" r="7341"/>
          <a:stretch/>
        </p:blipFill>
        <p:spPr>
          <a:xfrm>
            <a:off x="6100916" y="10"/>
            <a:ext cx="6091084" cy="6857990"/>
          </a:xfrm>
          <a:prstGeom prst="rect">
            <a:avLst/>
          </a:prstGeom>
        </p:spPr>
      </p:pic>
      <p:sp>
        <p:nvSpPr>
          <p:cNvPr id="2" name="Title 1"/>
          <p:cNvSpPr>
            <a:spLocks noGrp="1"/>
          </p:cNvSpPr>
          <p:nvPr>
            <p:ph type="title"/>
          </p:nvPr>
        </p:nvSpPr>
        <p:spPr>
          <a:xfrm>
            <a:off x="810002" y="639097"/>
            <a:ext cx="4961534" cy="3781101"/>
          </a:xfrm>
        </p:spPr>
        <p:txBody>
          <a:bodyPr vert="horz" lIns="91440" tIns="45720" rIns="91440" bIns="45720" rtlCol="0" anchor="b">
            <a:normAutofit/>
          </a:bodyPr>
          <a:lstStyle/>
          <a:p>
            <a:r>
              <a:rPr lang="en-US" sz="5400" dirty="0"/>
              <a:t>Elizabeth Stagich</a:t>
            </a:r>
          </a:p>
        </p:txBody>
      </p:sp>
      <p:sp>
        <p:nvSpPr>
          <p:cNvPr id="4" name="Text Placeholder 3"/>
          <p:cNvSpPr>
            <a:spLocks noGrp="1"/>
          </p:cNvSpPr>
          <p:nvPr>
            <p:ph type="body" sz="half" idx="2"/>
          </p:nvPr>
        </p:nvSpPr>
        <p:spPr>
          <a:xfrm>
            <a:off x="810001" y="5280847"/>
            <a:ext cx="4961535" cy="785656"/>
          </a:xfrm>
        </p:spPr>
        <p:txBody>
          <a:bodyPr vert="horz" lIns="91440" tIns="45720" rIns="91440" bIns="45720" rtlCol="0" anchor="t">
            <a:normAutofit/>
          </a:bodyPr>
          <a:lstStyle/>
          <a:p>
            <a:r>
              <a:rPr lang="en-US" sz="2400" dirty="0"/>
              <a:t>Central Team Lead</a:t>
            </a:r>
          </a:p>
        </p:txBody>
      </p:sp>
    </p:spTree>
    <p:extLst>
      <p:ext uri="{BB962C8B-B14F-4D97-AF65-F5344CB8AC3E}">
        <p14:creationId xmlns:p14="http://schemas.microsoft.com/office/powerpoint/2010/main" val="9250072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089A69AF-D57B-49B4-886C-D4A5DC19442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 xmlns:a16="http://schemas.microsoft.com/office/drawing/2014/main" id="{CABDC08D-6093-4397-92D4-54D00E2BB1C2}"/>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rot="16200000">
            <a:off x="-650724" y="650724"/>
            <a:ext cx="6858000" cy="5556552"/>
          </a:xfrm>
          <a:custGeom>
            <a:avLst/>
            <a:gdLst>
              <a:gd name="connsiteX0" fmla="*/ 6858000 w 6858000"/>
              <a:gd name="connsiteY0" fmla="*/ 3445704 h 5556552"/>
              <a:gd name="connsiteX1" fmla="*/ 3829242 w 6858000"/>
              <a:gd name="connsiteY1" fmla="*/ 5433322 h 5556552"/>
              <a:gd name="connsiteX2" fmla="*/ 3827369 w 6858000"/>
              <a:gd name="connsiteY2" fmla="*/ 5434867 h 5556552"/>
              <a:gd name="connsiteX3" fmla="*/ 3824583 w 6858000"/>
              <a:gd name="connsiteY3" fmla="*/ 5436378 h 5556552"/>
              <a:gd name="connsiteX4" fmla="*/ 3798693 w 6858000"/>
              <a:gd name="connsiteY4" fmla="*/ 5453370 h 5556552"/>
              <a:gd name="connsiteX5" fmla="*/ 3785011 w 6858000"/>
              <a:gd name="connsiteY5" fmla="*/ 5457858 h 5556552"/>
              <a:gd name="connsiteX6" fmla="*/ 3706339 w 6858000"/>
              <a:gd name="connsiteY6" fmla="*/ 5500559 h 5556552"/>
              <a:gd name="connsiteX7" fmla="*/ 3428998 w 6858000"/>
              <a:gd name="connsiteY7" fmla="*/ 5556552 h 5556552"/>
              <a:gd name="connsiteX8" fmla="*/ 3151658 w 6858000"/>
              <a:gd name="connsiteY8" fmla="*/ 5500559 h 5556552"/>
              <a:gd name="connsiteX9" fmla="*/ 3072996 w 6858000"/>
              <a:gd name="connsiteY9" fmla="*/ 5457863 h 5556552"/>
              <a:gd name="connsiteX10" fmla="*/ 3059298 w 6858000"/>
              <a:gd name="connsiteY10" fmla="*/ 5453370 h 5556552"/>
              <a:gd name="connsiteX11" fmla="*/ 3033383 w 6858000"/>
              <a:gd name="connsiteY11" fmla="*/ 5436362 h 5556552"/>
              <a:gd name="connsiteX12" fmla="*/ 3030627 w 6858000"/>
              <a:gd name="connsiteY12" fmla="*/ 5434867 h 5556552"/>
              <a:gd name="connsiteX13" fmla="*/ 3028775 w 6858000"/>
              <a:gd name="connsiteY13" fmla="*/ 5433338 h 5556552"/>
              <a:gd name="connsiteX14" fmla="*/ 0 w 6858000"/>
              <a:gd name="connsiteY14" fmla="*/ 3445704 h 5556552"/>
              <a:gd name="connsiteX15" fmla="*/ 6858000 w 6858000"/>
              <a:gd name="connsiteY15" fmla="*/ 0 h 5556552"/>
              <a:gd name="connsiteX16" fmla="*/ 6858000 w 6858000"/>
              <a:gd name="connsiteY16" fmla="*/ 349336 h 5556552"/>
              <a:gd name="connsiteX17" fmla="*/ 6858000 w 6858000"/>
              <a:gd name="connsiteY17" fmla="*/ 3445703 h 5556552"/>
              <a:gd name="connsiteX18" fmla="*/ 0 w 6858000"/>
              <a:gd name="connsiteY18" fmla="*/ 3445703 h 5556552"/>
              <a:gd name="connsiteX19" fmla="*/ 0 w 6858000"/>
              <a:gd name="connsiteY19" fmla="*/ 0 h 5556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ln>
            <a:noFill/>
          </a:ln>
          <a:effectLst/>
          <a:extLst>
            <a:ext uri="{91240B29-F687-4f45-9708-019B960494DF}">
              <a14:hiddenLine xmlns:a14="http://schemas.microsoft.com/office/drawing/2010/main" xmlns:p14="http://schemas.microsoft.com/office/powerpoint/2010/main" xmlns:a16="http://schemas.microsoft.com/office/drawing/2014/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451515" y="1734857"/>
            <a:ext cx="3765483" cy="3388287"/>
          </a:xfrm>
        </p:spPr>
        <p:txBody>
          <a:bodyPr anchor="ctr">
            <a:normAutofit/>
          </a:bodyPr>
          <a:lstStyle/>
          <a:p>
            <a:r>
              <a:rPr lang="en-US" dirty="0"/>
              <a:t>Central High Team Lead</a:t>
            </a:r>
          </a:p>
        </p:txBody>
      </p:sp>
      <p:sp>
        <p:nvSpPr>
          <p:cNvPr id="3" name="Content Placeholder 2"/>
          <p:cNvSpPr>
            <a:spLocks noGrp="1"/>
          </p:cNvSpPr>
          <p:nvPr>
            <p:ph idx="1"/>
          </p:nvPr>
        </p:nvSpPr>
        <p:spPr>
          <a:xfrm>
            <a:off x="6008068" y="978993"/>
            <a:ext cx="5365218" cy="4900014"/>
          </a:xfrm>
          <a:effectLst/>
        </p:spPr>
        <p:txBody>
          <a:bodyPr>
            <a:normAutofit/>
          </a:bodyPr>
          <a:lstStyle/>
          <a:p>
            <a:r>
              <a:rPr lang="en-US" dirty="0"/>
              <a:t>This position requires you to schedule classes at Central High School every month during the semester except for December and May.  Your point of contact at Central High is Ms. Amy Working who teaches history and government. You will also coordinate with other Street Law board members to post signup sheets on TWEN so that law students can register to teach. This position is not time consuming and is fairly straight forward. To be successful, you must plan ahead and stay in contact with Ms. Working. </a:t>
            </a:r>
          </a:p>
        </p:txBody>
      </p:sp>
    </p:spTree>
    <p:extLst>
      <p:ext uri="{BB962C8B-B14F-4D97-AF65-F5344CB8AC3E}">
        <p14:creationId xmlns:p14="http://schemas.microsoft.com/office/powerpoint/2010/main" val="11498102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6">
            <a:extLst>
              <a:ext uri="{FF2B5EF4-FFF2-40B4-BE49-F238E27FC236}">
                <a16:creationId xmlns="" xmlns:a16="http://schemas.microsoft.com/office/drawing/2014/main" id="{133F8CB7-795C-4272-9073-64D8CF97F220}"/>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p14="http://schemas.microsoft.com/office/powerpoint/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 xmlns:a16="http://schemas.microsoft.com/office/drawing/2014/main" id="{B7743172-17A8-4FA4-8434-B813E03B7665}"/>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23">
            <a:extLst>
              <a:ext uri="{FF2B5EF4-FFF2-40B4-BE49-F238E27FC236}">
                <a16:creationId xmlns="" xmlns:a16="http://schemas.microsoft.com/office/drawing/2014/main" id="{4CE1233C-FD2F-489E-BFDE-086F5FED649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4637005" cy="6858000"/>
          </a:xfrm>
          <a:custGeom>
            <a:avLst/>
            <a:gdLst>
              <a:gd name="connsiteX0" fmla="*/ 0 w 4637005"/>
              <a:gd name="connsiteY0" fmla="*/ 0 h 6858000"/>
              <a:gd name="connsiteX1" fmla="*/ 4637005 w 4637005"/>
              <a:gd name="connsiteY1" fmla="*/ 0 h 6858000"/>
              <a:gd name="connsiteX2" fmla="*/ 4637005 w 4637005"/>
              <a:gd name="connsiteY2" fmla="*/ 1900238 h 6858000"/>
              <a:gd name="connsiteX3" fmla="*/ 4266589 w 4637005"/>
              <a:gd name="connsiteY3" fmla="*/ 2178050 h 6858000"/>
              <a:gd name="connsiteX4" fmla="*/ 4262355 w 4637005"/>
              <a:gd name="connsiteY4" fmla="*/ 2184400 h 6858000"/>
              <a:gd name="connsiteX5" fmla="*/ 4256005 w 4637005"/>
              <a:gd name="connsiteY5" fmla="*/ 2193925 h 6858000"/>
              <a:gd name="connsiteX6" fmla="*/ 4249655 w 4637005"/>
              <a:gd name="connsiteY6" fmla="*/ 2201863 h 6858000"/>
              <a:gd name="connsiteX7" fmla="*/ 4249655 w 4637005"/>
              <a:gd name="connsiteY7" fmla="*/ 2211388 h 6858000"/>
              <a:gd name="connsiteX8" fmla="*/ 4249655 w 4637005"/>
              <a:gd name="connsiteY8" fmla="*/ 2220913 h 6858000"/>
              <a:gd name="connsiteX9" fmla="*/ 4256005 w 4637005"/>
              <a:gd name="connsiteY9" fmla="*/ 2228850 h 6858000"/>
              <a:gd name="connsiteX10" fmla="*/ 4262355 w 4637005"/>
              <a:gd name="connsiteY10" fmla="*/ 2238375 h 6858000"/>
              <a:gd name="connsiteX11" fmla="*/ 4266589 w 4637005"/>
              <a:gd name="connsiteY11" fmla="*/ 2244725 h 6858000"/>
              <a:gd name="connsiteX12" fmla="*/ 4637005 w 4637005"/>
              <a:gd name="connsiteY12" fmla="*/ 2522538 h 6858000"/>
              <a:gd name="connsiteX13" fmla="*/ 4637005 w 4637005"/>
              <a:gd name="connsiteY13" fmla="*/ 6858000 h 6858000"/>
              <a:gd name="connsiteX14" fmla="*/ 0 w 4637005"/>
              <a:gd name="connsiteY1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37005" h="6858000">
                <a:moveTo>
                  <a:pt x="0" y="0"/>
                </a:moveTo>
                <a:lnTo>
                  <a:pt x="4637005" y="0"/>
                </a:lnTo>
                <a:lnTo>
                  <a:pt x="4637005" y="1900238"/>
                </a:lnTo>
                <a:lnTo>
                  <a:pt x="4266589" y="2178050"/>
                </a:lnTo>
                <a:lnTo>
                  <a:pt x="4262355" y="2184400"/>
                </a:lnTo>
                <a:lnTo>
                  <a:pt x="4256005" y="2193925"/>
                </a:lnTo>
                <a:lnTo>
                  <a:pt x="4249655" y="2201863"/>
                </a:lnTo>
                <a:lnTo>
                  <a:pt x="4249655" y="2211388"/>
                </a:lnTo>
                <a:lnTo>
                  <a:pt x="4249655" y="2220913"/>
                </a:lnTo>
                <a:lnTo>
                  <a:pt x="4256005" y="2228850"/>
                </a:lnTo>
                <a:lnTo>
                  <a:pt x="4262355" y="2238375"/>
                </a:lnTo>
                <a:lnTo>
                  <a:pt x="4266589" y="2244725"/>
                </a:lnTo>
                <a:lnTo>
                  <a:pt x="4637005" y="2522538"/>
                </a:lnTo>
                <a:lnTo>
                  <a:pt x="4637005" y="6858000"/>
                </a:lnTo>
                <a:lnTo>
                  <a:pt x="0" y="6858000"/>
                </a:lnTo>
                <a:close/>
              </a:path>
            </a:pathLst>
          </a:custGeom>
          <a:blipFill>
            <a:blip r:embed="rId2">
              <a:duotone>
                <a:schemeClr val="accent1">
                  <a:tint val="98000"/>
                  <a:lumMod val="102000"/>
                </a:schemeClr>
                <a:schemeClr val="accent1">
                  <a:shade val="98000"/>
                  <a:lumMod val="98000"/>
                </a:schemeClr>
              </a:duotone>
            </a:blip>
            <a:tile tx="0" ty="0" sx="100000" sy="100000" flip="none" algn="tl"/>
          </a:blipFill>
          <a:ln>
            <a:headEnd/>
            <a:tailEnd/>
          </a:ln>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pic>
        <p:nvPicPr>
          <p:cNvPr id="5" name="Content Placeholder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15554" y="643465"/>
            <a:ext cx="5397897" cy="5397897"/>
          </a:xfrm>
          <a:prstGeom prst="roundRect">
            <a:avLst>
              <a:gd name="adj" fmla="val 3876"/>
            </a:avLst>
          </a:prstGeom>
          <a:ln>
            <a:solidFill>
              <a:schemeClr val="accent1"/>
            </a:solidFill>
          </a:ln>
          <a:effectLst/>
        </p:spPr>
      </p:pic>
      <p:sp>
        <p:nvSpPr>
          <p:cNvPr id="2" name="Title 1"/>
          <p:cNvSpPr>
            <a:spLocks noGrp="1"/>
          </p:cNvSpPr>
          <p:nvPr>
            <p:ph type="title"/>
          </p:nvPr>
        </p:nvSpPr>
        <p:spPr>
          <a:xfrm>
            <a:off x="451514" y="1800225"/>
            <a:ext cx="3444211" cy="4241136"/>
          </a:xfrm>
        </p:spPr>
        <p:txBody>
          <a:bodyPr vert="horz" lIns="91440" tIns="45720" rIns="91440" bIns="45720" rtlCol="0" anchor="t">
            <a:normAutofit/>
          </a:bodyPr>
          <a:lstStyle/>
          <a:p>
            <a:r>
              <a:rPr lang="en-US" sz="6000" dirty="0"/>
              <a:t>Lauren Cook	</a:t>
            </a:r>
          </a:p>
        </p:txBody>
      </p:sp>
      <p:sp>
        <p:nvSpPr>
          <p:cNvPr id="4" name="Text Placeholder 3"/>
          <p:cNvSpPr>
            <a:spLocks noGrp="1"/>
          </p:cNvSpPr>
          <p:nvPr>
            <p:ph type="body" sz="half" idx="2"/>
          </p:nvPr>
        </p:nvSpPr>
        <p:spPr>
          <a:xfrm>
            <a:off x="451514" y="457198"/>
            <a:ext cx="3444211" cy="1343025"/>
          </a:xfrm>
        </p:spPr>
        <p:txBody>
          <a:bodyPr vert="horz" lIns="91440" tIns="45720" rIns="91440" bIns="45720" rtlCol="0" anchor="b">
            <a:normAutofit/>
          </a:bodyPr>
          <a:lstStyle/>
          <a:p>
            <a:r>
              <a:rPr lang="en-US" sz="2400" kern="1200" dirty="0" err="1">
                <a:solidFill>
                  <a:srgbClr val="FFFFFF"/>
                </a:solidFill>
                <a:latin typeface="+mn-lt"/>
                <a:ea typeface="+mn-ea"/>
                <a:cs typeface="+mn-cs"/>
              </a:rPr>
              <a:t>Soulsville</a:t>
            </a:r>
            <a:r>
              <a:rPr lang="en-US" sz="2400" kern="1200" dirty="0">
                <a:solidFill>
                  <a:srgbClr val="FFFFFF"/>
                </a:solidFill>
                <a:latin typeface="+mn-lt"/>
                <a:ea typeface="+mn-ea"/>
                <a:cs typeface="+mn-cs"/>
              </a:rPr>
              <a:t> Team Lead</a:t>
            </a:r>
          </a:p>
        </p:txBody>
      </p:sp>
    </p:spTree>
    <p:extLst>
      <p:ext uri="{BB962C8B-B14F-4D97-AF65-F5344CB8AC3E}">
        <p14:creationId xmlns:p14="http://schemas.microsoft.com/office/powerpoint/2010/main" val="127511533"/>
      </p:ext>
    </p:extLst>
  </p:cSld>
  <p:clrMapOvr>
    <a:overrideClrMapping bg1="lt1" tx1="dk1" bg2="lt2" tx2="dk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 xmlns:a16="http://schemas.microsoft.com/office/drawing/2014/main" id="{35C44DBB-AD7C-4682-B258-6367305D207B}"/>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 xmlns:a16="http://schemas.microsoft.com/office/drawing/2014/main" id="{A1CED323-FAF0-4E0B-8717-FC1F468A28FE}"/>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49634" y="1696777"/>
            <a:ext cx="0" cy="3464447"/>
          </a:xfrm>
          <a:prstGeom prst="line">
            <a:avLst/>
          </a:prstGeom>
          <a:ln w="22225"/>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965200" y="1218476"/>
            <a:ext cx="3187318" cy="4421050"/>
          </a:xfrm>
          <a:effectLst/>
        </p:spPr>
        <p:txBody>
          <a:bodyPr anchor="ctr">
            <a:normAutofit/>
          </a:bodyPr>
          <a:lstStyle/>
          <a:p>
            <a:pPr algn="r"/>
            <a:r>
              <a:rPr lang="en-US" sz="3200">
                <a:solidFill>
                  <a:schemeClr val="tx1"/>
                </a:solidFill>
              </a:rPr>
              <a:t>Soulsville Team Lead</a:t>
            </a:r>
          </a:p>
        </p:txBody>
      </p:sp>
      <p:sp>
        <p:nvSpPr>
          <p:cNvPr id="3" name="Content Placeholder 2"/>
          <p:cNvSpPr>
            <a:spLocks noGrp="1"/>
          </p:cNvSpPr>
          <p:nvPr>
            <p:ph idx="1"/>
          </p:nvPr>
        </p:nvSpPr>
        <p:spPr>
          <a:xfrm>
            <a:off x="5146751" y="1218475"/>
            <a:ext cx="6080050" cy="4421051"/>
          </a:xfrm>
          <a:effectLst/>
        </p:spPr>
        <p:txBody>
          <a:bodyPr>
            <a:normAutofit/>
          </a:bodyPr>
          <a:lstStyle/>
          <a:p>
            <a:r>
              <a:rPr lang="en-US" sz="1600"/>
              <a:t>The team lead for Soulsville is responsible for setting the teaching schedule for the semester, coordinating dates and subjects with Mr. Crowder, and keeping track of the volunteers.</a:t>
            </a:r>
          </a:p>
        </p:txBody>
      </p:sp>
    </p:spTree>
    <p:extLst>
      <p:ext uri="{BB962C8B-B14F-4D97-AF65-F5344CB8AC3E}">
        <p14:creationId xmlns:p14="http://schemas.microsoft.com/office/powerpoint/2010/main" val="34383839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Initiatives/Programs</a:t>
            </a:r>
            <a:endParaRPr lang="en-US" dirty="0"/>
          </a:p>
        </p:txBody>
      </p:sp>
      <p:sp>
        <p:nvSpPr>
          <p:cNvPr id="3" name="Text Placeholder 2"/>
          <p:cNvSpPr>
            <a:spLocks noGrp="1"/>
          </p:cNvSpPr>
          <p:nvPr>
            <p:ph type="body" idx="1"/>
          </p:nvPr>
        </p:nvSpPr>
        <p:spPr/>
        <p:txBody>
          <a:bodyPr/>
          <a:lstStyle/>
          <a:p>
            <a:r>
              <a:rPr lang="en-US" dirty="0" smtClean="0"/>
              <a:t>Street Law 2018</a:t>
            </a:r>
            <a:endParaRPr lang="en-US" dirty="0"/>
          </a:p>
        </p:txBody>
      </p:sp>
      <p:sp>
        <p:nvSpPr>
          <p:cNvPr id="4" name="Text Placeholder 3"/>
          <p:cNvSpPr>
            <a:spLocks noGrp="1"/>
          </p:cNvSpPr>
          <p:nvPr>
            <p:ph type="body" sz="quarter" idx="16"/>
          </p:nvPr>
        </p:nvSpPr>
        <p:spPr/>
        <p:txBody>
          <a:bodyPr>
            <a:normAutofit/>
          </a:bodyPr>
          <a:lstStyle/>
          <a:p>
            <a:pPr marL="285750" indent="-285750">
              <a:buFont typeface="Arial" charset="0"/>
              <a:buChar char="•"/>
            </a:pPr>
            <a:r>
              <a:rPr lang="en-US" sz="2400" dirty="0" smtClean="0"/>
              <a:t>Advocacy Camp</a:t>
            </a:r>
          </a:p>
          <a:p>
            <a:pPr marL="285750" indent="-285750">
              <a:buFont typeface="Arial" charset="0"/>
              <a:buChar char="•"/>
            </a:pPr>
            <a:r>
              <a:rPr lang="en-US" sz="2400" dirty="0" err="1" smtClean="0"/>
              <a:t>Soulsville</a:t>
            </a:r>
            <a:r>
              <a:rPr lang="en-US" sz="2400" dirty="0" smtClean="0"/>
              <a:t>/Central High</a:t>
            </a:r>
          </a:p>
          <a:p>
            <a:pPr marL="285750" indent="-285750">
              <a:buFont typeface="Arial" charset="0"/>
              <a:buChar char="•"/>
            </a:pPr>
            <a:r>
              <a:rPr lang="en-US" sz="2400" dirty="0" smtClean="0"/>
              <a:t>Secure additional schools</a:t>
            </a:r>
          </a:p>
          <a:p>
            <a:pPr marL="285750" indent="-285750">
              <a:buFont typeface="Arial" charset="0"/>
              <a:buChar char="•"/>
            </a:pPr>
            <a:r>
              <a:rPr lang="en-US" sz="2400" dirty="0" smtClean="0"/>
              <a:t>Time slots that don’t conflict with 1L classes</a:t>
            </a:r>
          </a:p>
        </p:txBody>
      </p:sp>
    </p:spTree>
    <p:extLst>
      <p:ext uri="{BB962C8B-B14F-4D97-AF65-F5344CB8AC3E}">
        <p14:creationId xmlns:p14="http://schemas.microsoft.com/office/powerpoint/2010/main" val="18328882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Statement of Interest</a:t>
            </a:r>
            <a:endParaRPr lang="en-US" dirty="0"/>
          </a:p>
        </p:txBody>
      </p:sp>
      <p:sp>
        <p:nvSpPr>
          <p:cNvPr id="3" name="Content Placeholder 2"/>
          <p:cNvSpPr>
            <a:spLocks noGrp="1"/>
          </p:cNvSpPr>
          <p:nvPr>
            <p:ph idx="1"/>
          </p:nvPr>
        </p:nvSpPr>
        <p:spPr/>
        <p:txBody>
          <a:bodyPr>
            <a:normAutofit/>
          </a:bodyPr>
          <a:lstStyle/>
          <a:p>
            <a:r>
              <a:rPr lang="en-US" sz="2400" dirty="0" smtClean="0"/>
              <a:t>If you are interested in applying for a position, please send us a cover letter or statement of interest.  </a:t>
            </a:r>
          </a:p>
          <a:p>
            <a:r>
              <a:rPr lang="en-US" sz="2400" dirty="0"/>
              <a:t>D</a:t>
            </a:r>
            <a:r>
              <a:rPr lang="en-US" sz="2400" dirty="0" smtClean="0"/>
              <a:t>enote what positions you are interested in</a:t>
            </a:r>
          </a:p>
          <a:p>
            <a:r>
              <a:rPr lang="en-US" sz="2400" dirty="0" smtClean="0"/>
              <a:t>Email them to </a:t>
            </a:r>
            <a:r>
              <a:rPr lang="en-US" sz="2400" dirty="0" smtClean="0">
                <a:hlinkClick r:id="rId2"/>
              </a:rPr>
              <a:t>atchunn@memphis.edu</a:t>
            </a:r>
            <a:endParaRPr lang="en-US" sz="2400" dirty="0" smtClean="0"/>
          </a:p>
          <a:p>
            <a:r>
              <a:rPr lang="en-US" sz="2400" dirty="0" smtClean="0"/>
              <a:t>Due Wednesday, March 28th </a:t>
            </a:r>
            <a:endParaRPr lang="en-US" sz="2400" dirty="0"/>
          </a:p>
        </p:txBody>
      </p:sp>
    </p:spTree>
    <p:extLst>
      <p:ext uri="{BB962C8B-B14F-4D97-AF65-F5344CB8AC3E}">
        <p14:creationId xmlns:p14="http://schemas.microsoft.com/office/powerpoint/2010/main" val="6757594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Quotable</Template>
  <TotalTime>1092</TotalTime>
  <Words>388</Words>
  <Application>Microsoft Macintosh PowerPoint</Application>
  <PresentationFormat>Widescreen</PresentationFormat>
  <Paragraphs>61</Paragraphs>
  <Slides>17</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Calibri</vt:lpstr>
      <vt:lpstr>Century Gothic</vt:lpstr>
      <vt:lpstr>Wingdings 2</vt:lpstr>
      <vt:lpstr>Arial</vt:lpstr>
      <vt:lpstr>Quotable</vt:lpstr>
      <vt:lpstr>Street Law  Election Interest Meeting</vt:lpstr>
      <vt:lpstr>President</vt:lpstr>
      <vt:lpstr>President</vt:lpstr>
      <vt:lpstr>Vice President</vt:lpstr>
      <vt:lpstr>Vice President</vt:lpstr>
      <vt:lpstr>Secretary</vt:lpstr>
      <vt:lpstr>Secretary</vt:lpstr>
      <vt:lpstr>Treasurer</vt:lpstr>
      <vt:lpstr>Treasurer</vt:lpstr>
      <vt:lpstr>Alexandra Chunn</vt:lpstr>
      <vt:lpstr>Public Relations Liaison</vt:lpstr>
      <vt:lpstr>Elizabeth Stagich</vt:lpstr>
      <vt:lpstr>Central High Team Lead</vt:lpstr>
      <vt:lpstr>Lauren Cook </vt:lpstr>
      <vt:lpstr>Soulsville Team Lead</vt:lpstr>
      <vt:lpstr>Initiatives/Programs</vt:lpstr>
      <vt:lpstr>Statement of Interest</vt:lpstr>
    </vt:vector>
  </TitlesOfParts>
  <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Street Law  Election Interest Meeting</dc:title>
  <dc:creator>Alexandra T Chunn (atchunn)</dc:creator>
  <cp:lastModifiedBy>Alexandra T Chunn (atchunn)</cp:lastModifiedBy>
  <cp:revision>10</cp:revision>
  <dcterms:created xsi:type="dcterms:W3CDTF">2018-03-13T20:52:28Z</dcterms:created>
  <dcterms:modified xsi:type="dcterms:W3CDTF">2018-03-18T18:49:19Z</dcterms:modified>
</cp:coreProperties>
</file>