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78" y="-27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AE431A4-DFE6-4BAF-8846-A444DF1C0CEC}" type="datetimeFigureOut">
              <a:rPr lang="en-US" smtClean="0"/>
              <a:t>6/22/2015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190B17-E965-431D-90ED-18A06B9D857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E431A4-DFE6-4BAF-8846-A444DF1C0CEC}" type="datetimeFigureOut">
              <a:rPr lang="en-US" smtClean="0"/>
              <a:t>6/22/2015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190B17-E965-431D-90ED-18A06B9D857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AE431A4-DFE6-4BAF-8846-A444DF1C0CEC}" type="datetimeFigureOut">
              <a:rPr lang="en-US" smtClean="0"/>
              <a:t>6/22/2015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190B17-E965-431D-90ED-18A06B9D8574}"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E431A4-DFE6-4BAF-8846-A444DF1C0CEC}" type="datetimeFigureOut">
              <a:rPr lang="en-US" smtClean="0"/>
              <a:t>6/22/2015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190B17-E965-431D-90ED-18A06B9D8574}"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E431A4-DFE6-4BAF-8846-A444DF1C0CEC}" type="datetimeFigureOut">
              <a:rPr lang="en-US" smtClean="0"/>
              <a:t>6/22/2015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190B17-E965-431D-90ED-18A06B9D857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AE431A4-DFE6-4BAF-8846-A444DF1C0CEC}" type="datetimeFigureOut">
              <a:rPr lang="en-US" smtClean="0"/>
              <a:t>6/22/2015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190B17-E965-431D-90ED-18A06B9D8574}"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AE431A4-DFE6-4BAF-8846-A444DF1C0CEC}" type="datetimeFigureOut">
              <a:rPr lang="en-US" smtClean="0"/>
              <a:t>6/22/2015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190B17-E965-431D-90ED-18A06B9D857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E431A4-DFE6-4BAF-8846-A444DF1C0CEC}" type="datetimeFigureOut">
              <a:rPr lang="en-US" smtClean="0"/>
              <a:t>6/22/2015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190B17-E965-431D-90ED-18A06B9D857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AE431A4-DFE6-4BAF-8846-A444DF1C0CEC}" type="datetimeFigureOut">
              <a:rPr lang="en-US" smtClean="0"/>
              <a:t>6/22/2015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190B17-E965-431D-90ED-18A06B9D857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AE431A4-DFE6-4BAF-8846-A444DF1C0CEC}" type="datetimeFigureOut">
              <a:rPr lang="en-US" smtClean="0"/>
              <a:t>6/22/2015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190B17-E965-431D-90ED-18A06B9D8574}"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E431A4-DFE6-4BAF-8846-A444DF1C0CEC}" type="datetimeFigureOut">
              <a:rPr lang="en-US" smtClean="0"/>
              <a:t>6/22/2015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190B17-E965-431D-90ED-18A06B9D8574}"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AE431A4-DFE6-4BAF-8846-A444DF1C0CEC}" type="datetimeFigureOut">
              <a:rPr lang="en-US" smtClean="0"/>
              <a:t>6/22/2015</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82190B17-E965-431D-90ED-18A06B9D8574}"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dirty="0" smtClean="0"/>
              <a:t>CIVIL LITIGATION CLINIC</a:t>
            </a:r>
            <a:endParaRPr lang="en-US" sz="5400" dirty="0"/>
          </a:p>
        </p:txBody>
      </p:sp>
      <p:sp>
        <p:nvSpPr>
          <p:cNvPr id="3" name="Subtitle 2"/>
          <p:cNvSpPr>
            <a:spLocks noGrp="1"/>
          </p:cNvSpPr>
          <p:nvPr>
            <p:ph type="subTitle" idx="1"/>
          </p:nvPr>
        </p:nvSpPr>
        <p:spPr/>
        <p:txBody>
          <a:bodyPr>
            <a:normAutofit/>
          </a:bodyPr>
          <a:lstStyle/>
          <a:p>
            <a:r>
              <a:rPr lang="en-US" sz="4800" b="1" dirty="0" smtClean="0"/>
              <a:t>Children and Families</a:t>
            </a:r>
            <a:endParaRPr lang="en-US" sz="4800" b="1" dirty="0"/>
          </a:p>
        </p:txBody>
      </p:sp>
    </p:spTree>
    <p:extLst>
      <p:ext uri="{BB962C8B-B14F-4D97-AF65-F5344CB8AC3E}">
        <p14:creationId xmlns:p14="http://schemas.microsoft.com/office/powerpoint/2010/main" val="2216762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solidFill>
            <a:srgbClr val="FFFF00"/>
          </a:solidFill>
        </p:spPr>
        <p:txBody>
          <a:bodyPr/>
          <a:lstStyle/>
          <a:p>
            <a:r>
              <a:rPr lang="en-US" b="1" dirty="0" smtClean="0"/>
              <a:t>Always in court</a:t>
            </a:r>
          </a:p>
          <a:p>
            <a:r>
              <a:rPr lang="en-US" b="1" dirty="0" smtClean="0"/>
              <a:t>Always advocating</a:t>
            </a:r>
          </a:p>
          <a:p>
            <a:r>
              <a:rPr lang="en-US" b="1" dirty="0" smtClean="0"/>
              <a:t>Using every legal skill taught in law school</a:t>
            </a:r>
          </a:p>
          <a:p>
            <a:r>
              <a:rPr lang="en-US" b="1" dirty="0" smtClean="0"/>
              <a:t>Using every legal skill any lawyer would use</a:t>
            </a:r>
          </a:p>
          <a:p>
            <a:r>
              <a:rPr lang="en-US" b="1" dirty="0" smtClean="0"/>
              <a:t>Using best practices:  integrity, ethics, professionalism, preparation</a:t>
            </a:r>
          </a:p>
          <a:p>
            <a:r>
              <a:rPr lang="en-US" b="1" dirty="0" smtClean="0"/>
              <a:t>The “cream” is you are doing this work for CHILDREN!</a:t>
            </a:r>
            <a:endParaRPr lang="en-US" b="1" dirty="0"/>
          </a:p>
        </p:txBody>
      </p:sp>
      <p:sp>
        <p:nvSpPr>
          <p:cNvPr id="3" name="Title 2"/>
          <p:cNvSpPr>
            <a:spLocks noGrp="1"/>
          </p:cNvSpPr>
          <p:nvPr>
            <p:ph type="title"/>
          </p:nvPr>
        </p:nvSpPr>
        <p:spPr/>
        <p:txBody>
          <a:bodyPr>
            <a:normAutofit/>
          </a:bodyPr>
          <a:lstStyle/>
          <a:p>
            <a:r>
              <a:rPr lang="en-US" sz="4800" dirty="0" smtClean="0"/>
              <a:t>CIVIL LITIGATION:  Meaning?</a:t>
            </a:r>
            <a:endParaRPr lang="en-US" sz="4800" dirty="0"/>
          </a:p>
        </p:txBody>
      </p:sp>
      <p:pic>
        <p:nvPicPr>
          <p:cNvPr id="1026" name="Picture 2" descr="C:\Users\czawisza\AppData\Local\Microsoft\Windows\Temporary Internet Files\Content.IE5\GOPXI9CH\MC90018305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61246" y="1524000"/>
            <a:ext cx="1807769" cy="17410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4562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solidFill>
            <a:srgbClr val="FFFF00"/>
          </a:solidFill>
        </p:spPr>
        <p:txBody>
          <a:bodyPr>
            <a:normAutofit fontScale="92500" lnSpcReduction="10000"/>
          </a:bodyPr>
          <a:lstStyle/>
          <a:p>
            <a:r>
              <a:rPr lang="en-US" b="1" dirty="0" smtClean="0"/>
              <a:t>Always in court</a:t>
            </a:r>
            <a:r>
              <a:rPr lang="en-US" dirty="0" smtClean="0"/>
              <a:t>:  each student attorney will have three to five court appearances for motion hearings, short hearings or trials.</a:t>
            </a:r>
          </a:p>
          <a:p>
            <a:r>
              <a:rPr lang="en-US" b="1" dirty="0" smtClean="0"/>
              <a:t>Always advocating:  </a:t>
            </a:r>
            <a:r>
              <a:rPr lang="en-US" dirty="0" smtClean="0"/>
              <a:t>pretrial discovery; opening and closing statements; direct and cross examination; admitting documents into evidence; drafting motions, petitions, and trial briefs.</a:t>
            </a:r>
          </a:p>
          <a:p>
            <a:r>
              <a:rPr lang="en-US" b="1" dirty="0" smtClean="0"/>
              <a:t>Using every skill:</a:t>
            </a:r>
            <a:r>
              <a:rPr lang="en-US" dirty="0" smtClean="0"/>
              <a:t>  interviewing and counseling, negotiation, fact investigation, legal research</a:t>
            </a:r>
          </a:p>
          <a:p>
            <a:r>
              <a:rPr lang="en-US" b="1" dirty="0" smtClean="0"/>
              <a:t>The “cream” is your doing this for CHILDREN!</a:t>
            </a:r>
            <a:endParaRPr lang="en-US" b="1" dirty="0"/>
          </a:p>
        </p:txBody>
      </p:sp>
      <p:sp>
        <p:nvSpPr>
          <p:cNvPr id="3" name="Title 2"/>
          <p:cNvSpPr>
            <a:spLocks noGrp="1"/>
          </p:cNvSpPr>
          <p:nvPr>
            <p:ph type="title"/>
          </p:nvPr>
        </p:nvSpPr>
        <p:spPr/>
        <p:txBody>
          <a:bodyPr>
            <a:normAutofit/>
          </a:bodyPr>
          <a:lstStyle/>
          <a:p>
            <a:r>
              <a:rPr lang="en-US" sz="4800" dirty="0" smtClean="0"/>
              <a:t>CIVIL LITIGATION:  Breakdown</a:t>
            </a:r>
            <a:endParaRPr lang="en-US" sz="4800" dirty="0"/>
          </a:p>
        </p:txBody>
      </p:sp>
      <p:pic>
        <p:nvPicPr>
          <p:cNvPr id="2050" name="Picture 2" descr="C:\Users\czawisza\AppData\Local\Microsoft\Windows\Temporary Internet Files\Content.IE5\GOPXI9CH\MC900057201[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34200" y="4572000"/>
            <a:ext cx="1602943" cy="18251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1606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solidFill>
            <a:srgbClr val="FFFF00"/>
          </a:solidFill>
        </p:spPr>
        <p:txBody>
          <a:bodyPr>
            <a:normAutofit lnSpcReduction="10000"/>
          </a:bodyPr>
          <a:lstStyle/>
          <a:p>
            <a:r>
              <a:rPr lang="en-US" dirty="0" smtClean="0"/>
              <a:t>Rule 40 GAL in child abuse, neglect, termination of parental rights (juvenile, circuit, chancery)</a:t>
            </a:r>
          </a:p>
          <a:p>
            <a:r>
              <a:rPr lang="en-US" dirty="0" smtClean="0"/>
              <a:t>Rule 40 A GAL in custody, visitation, disestablishment of paternity (juvenile, circuit, chancery)</a:t>
            </a:r>
          </a:p>
          <a:p>
            <a:r>
              <a:rPr lang="en-US" dirty="0" smtClean="0"/>
              <a:t>Conservatorships for young adults turning 18 (probate)</a:t>
            </a:r>
          </a:p>
          <a:p>
            <a:r>
              <a:rPr lang="en-US" dirty="0" smtClean="0"/>
              <a:t>Adoptions (chancery)</a:t>
            </a:r>
          </a:p>
          <a:p>
            <a:r>
              <a:rPr lang="en-US" dirty="0" smtClean="0"/>
              <a:t>Miscellaneous public benefits, such as </a:t>
            </a:r>
            <a:r>
              <a:rPr lang="en-US" dirty="0" err="1" smtClean="0"/>
              <a:t>TennCare</a:t>
            </a:r>
            <a:r>
              <a:rPr lang="en-US" dirty="0" smtClean="0"/>
              <a:t> (administrative hearings)</a:t>
            </a:r>
            <a:endParaRPr lang="en-US" dirty="0"/>
          </a:p>
        </p:txBody>
      </p:sp>
      <p:sp>
        <p:nvSpPr>
          <p:cNvPr id="3" name="Title 2"/>
          <p:cNvSpPr>
            <a:spLocks noGrp="1"/>
          </p:cNvSpPr>
          <p:nvPr>
            <p:ph type="title"/>
          </p:nvPr>
        </p:nvSpPr>
        <p:spPr/>
        <p:txBody>
          <a:bodyPr>
            <a:normAutofit fontScale="90000"/>
          </a:bodyPr>
          <a:lstStyle/>
          <a:p>
            <a:r>
              <a:rPr lang="en-US" sz="4800" dirty="0" smtClean="0"/>
              <a:t>CHILDREN AND FAMILIES:  types of cases</a:t>
            </a:r>
            <a:endParaRPr lang="en-US" sz="4800" dirty="0"/>
          </a:p>
        </p:txBody>
      </p:sp>
      <p:pic>
        <p:nvPicPr>
          <p:cNvPr id="3076" name="Picture 4" descr="C:\Users\czawisza\AppData\Local\Microsoft\Windows\Temporary Internet Files\Content.IE5\MSAP1POQ\MC900292576[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86200" y="1828800"/>
            <a:ext cx="1722730" cy="8366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4648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solidFill>
            <a:srgbClr val="FFFF00"/>
          </a:solidFill>
        </p:spPr>
        <p:txBody>
          <a:bodyPr/>
          <a:lstStyle/>
          <a:p>
            <a:r>
              <a:rPr lang="en-US" dirty="0" smtClean="0"/>
              <a:t>Juvenile Defender Panel to co-counsel juvenile delinquency detention and adjudicatory hearings (juvenile court)</a:t>
            </a:r>
          </a:p>
          <a:p>
            <a:r>
              <a:rPr lang="en-US" dirty="0" smtClean="0"/>
              <a:t>Memphis Immigration Advocates to serve as GAL for undocumented immigrant children who are entitled to Special Immigrant Juvenile Visas (probate court)</a:t>
            </a:r>
            <a:endParaRPr lang="en-US" dirty="0"/>
          </a:p>
        </p:txBody>
      </p:sp>
      <p:sp>
        <p:nvSpPr>
          <p:cNvPr id="3" name="Title 2"/>
          <p:cNvSpPr>
            <a:spLocks noGrp="1"/>
          </p:cNvSpPr>
          <p:nvPr>
            <p:ph type="title"/>
          </p:nvPr>
        </p:nvSpPr>
        <p:spPr/>
        <p:txBody>
          <a:bodyPr>
            <a:normAutofit fontScale="90000"/>
          </a:bodyPr>
          <a:lstStyle/>
          <a:p>
            <a:r>
              <a:rPr lang="en-US" sz="4800" dirty="0" smtClean="0"/>
              <a:t>CHILDREN AND FAMILIES:  New Partnerships</a:t>
            </a:r>
            <a:endParaRPr lang="en-US" sz="4800" dirty="0"/>
          </a:p>
        </p:txBody>
      </p:sp>
      <p:pic>
        <p:nvPicPr>
          <p:cNvPr id="4102" name="Picture 6" descr="C:\Users\czawisza\AppData\Local\Microsoft\Windows\Temporary Internet Files\Content.IE5\MSAP1POQ\MC900358775[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0" y="4984473"/>
            <a:ext cx="1350569" cy="19238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9331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solidFill>
            <a:srgbClr val="FFFF00"/>
          </a:solidFill>
        </p:spPr>
        <p:txBody>
          <a:bodyPr>
            <a:normAutofit fontScale="92500" lnSpcReduction="20000"/>
          </a:bodyPr>
          <a:lstStyle/>
          <a:p>
            <a:r>
              <a:rPr lang="en-US" dirty="0" err="1" smtClean="0"/>
              <a:t>Ladarian</a:t>
            </a:r>
            <a:r>
              <a:rPr lang="en-US" dirty="0" smtClean="0"/>
              <a:t>:  at 10 months, showed up at </a:t>
            </a:r>
            <a:r>
              <a:rPr lang="en-US" dirty="0" err="1" smtClean="0"/>
              <a:t>LeBonheur</a:t>
            </a:r>
            <a:r>
              <a:rPr lang="en-US" dirty="0" smtClean="0"/>
              <a:t> as near death with at least nine old and new injuries; needed emergency surgery, lasting developmental delay; trial to establish severe child abuse requires medical expert at </a:t>
            </a:r>
            <a:r>
              <a:rPr lang="en-US" dirty="0" err="1" smtClean="0"/>
              <a:t>LeBonheur</a:t>
            </a:r>
            <a:r>
              <a:rPr lang="en-US" dirty="0" smtClean="0"/>
              <a:t>; PT, ST and OT experts at Vanderbilt</a:t>
            </a:r>
          </a:p>
          <a:p>
            <a:r>
              <a:rPr lang="en-US" dirty="0" smtClean="0"/>
              <a:t>Anthony:  10 year old with history of abandonment, instability and trauma, moved from relative to treatment facility to foster care; has mental health diagnoses; needs a permanent home</a:t>
            </a:r>
          </a:p>
          <a:p>
            <a:r>
              <a:rPr lang="en-US" dirty="0" smtClean="0"/>
              <a:t>Tyra:  teenager whose mother hasn’t completed necessary counseling, but has good, stable uncle, and needs a permanent guardian</a:t>
            </a:r>
            <a:endParaRPr lang="en-US" dirty="0"/>
          </a:p>
        </p:txBody>
      </p:sp>
      <p:sp>
        <p:nvSpPr>
          <p:cNvPr id="3" name="Title 2"/>
          <p:cNvSpPr>
            <a:spLocks noGrp="1"/>
          </p:cNvSpPr>
          <p:nvPr>
            <p:ph type="title"/>
          </p:nvPr>
        </p:nvSpPr>
        <p:spPr/>
        <p:txBody>
          <a:bodyPr/>
          <a:lstStyle/>
          <a:p>
            <a:r>
              <a:rPr lang="en-US" dirty="0" smtClean="0"/>
              <a:t>Some Child Clients</a:t>
            </a:r>
            <a:endParaRPr lang="en-US" dirty="0"/>
          </a:p>
        </p:txBody>
      </p:sp>
      <p:pic>
        <p:nvPicPr>
          <p:cNvPr id="5123" name="Picture 3" descr="C:\Users\czawisza\AppData\Local\Microsoft\Windows\Temporary Internet Files\Content.IE5\GOPXI9CH\MC90029575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0" y="685800"/>
            <a:ext cx="1777497" cy="16235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3544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solidFill>
            <a:srgbClr val="FFFF00"/>
          </a:solidFill>
        </p:spPr>
        <p:txBody>
          <a:bodyPr>
            <a:normAutofit fontScale="92500"/>
          </a:bodyPr>
          <a:lstStyle/>
          <a:p>
            <a:r>
              <a:rPr lang="en-US" dirty="0" smtClean="0"/>
              <a:t>“This case was the most demanding, yet rewarding, case we worked on….We remember feelings of shock and outrage after first reading the petition.  We were completely overwhelmed with joy, excitement, and satisfaction when the paternal grandparents received custody of the children.  We were able to see the case through from beginning to end, and leave the cases with feelings of achievement and comfort that the girls are safe.  The case molded our entire clinical experience and provided us with a head start into our legal careers.”</a:t>
            </a:r>
            <a:endParaRPr lang="en-US" dirty="0"/>
          </a:p>
        </p:txBody>
      </p:sp>
      <p:sp>
        <p:nvSpPr>
          <p:cNvPr id="3" name="Title 2"/>
          <p:cNvSpPr>
            <a:spLocks noGrp="1"/>
          </p:cNvSpPr>
          <p:nvPr>
            <p:ph type="title"/>
          </p:nvPr>
        </p:nvSpPr>
        <p:spPr/>
        <p:txBody>
          <a:bodyPr/>
          <a:lstStyle/>
          <a:p>
            <a:r>
              <a:rPr lang="en-US" dirty="0" smtClean="0"/>
              <a:t>TESTIMONIAL</a:t>
            </a:r>
            <a:endParaRPr lang="en-US" dirty="0"/>
          </a:p>
        </p:txBody>
      </p:sp>
      <p:pic>
        <p:nvPicPr>
          <p:cNvPr id="6147" name="Picture 3" descr="C:\Users\czawisza\AppData\Local\Microsoft\Windows\Temporary Internet Files\Content.IE5\VFMXDBZA\MC900097713[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53200" y="685800"/>
            <a:ext cx="1792224" cy="16294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6435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solidFill>
            <a:schemeClr val="accent6">
              <a:lumMod val="40000"/>
              <a:lumOff val="60000"/>
            </a:schemeClr>
          </a:solidFill>
        </p:spPr>
        <p:txBody>
          <a:bodyPr>
            <a:normAutofit/>
          </a:bodyPr>
          <a:lstStyle/>
          <a:p>
            <a:pPr algn="ctr"/>
            <a:r>
              <a:rPr lang="en-US" sz="5400" dirty="0" smtClean="0"/>
              <a:t>PRACTICE READY LAWYERS</a:t>
            </a:r>
            <a:endParaRPr lang="en-US" sz="5400" dirty="0"/>
          </a:p>
        </p:txBody>
      </p:sp>
      <p:sp>
        <p:nvSpPr>
          <p:cNvPr id="3" name="Title 2"/>
          <p:cNvSpPr>
            <a:spLocks noGrp="1"/>
          </p:cNvSpPr>
          <p:nvPr>
            <p:ph type="title"/>
          </p:nvPr>
        </p:nvSpPr>
        <p:spPr/>
        <p:txBody>
          <a:bodyPr/>
          <a:lstStyle/>
          <a:p>
            <a:r>
              <a:rPr lang="en-US" dirty="0" smtClean="0"/>
              <a:t>MISSION</a:t>
            </a:r>
            <a:endParaRPr lang="en-US" dirty="0"/>
          </a:p>
        </p:txBody>
      </p:sp>
      <p:pic>
        <p:nvPicPr>
          <p:cNvPr id="1028" name="Picture 4" descr="C:\Users\czawisza\AppData\Local\Microsoft\Windows\Temporary Internet Files\Content.IE5\GOPXI9CH\MC900174349[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09517" y="4333341"/>
            <a:ext cx="1324966" cy="1808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17290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49</TotalTime>
  <Words>464</Words>
  <Application>Microsoft Office PowerPoint</Application>
  <PresentationFormat>On-screen Show (4:3)</PresentationFormat>
  <Paragraphs>31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Waveform</vt:lpstr>
      <vt:lpstr>CIVIL LITIGATION CLINIC</vt:lpstr>
      <vt:lpstr>CIVIL LITIGATION:  Meaning?</vt:lpstr>
      <vt:lpstr>CIVIL LITIGATION:  Breakdown</vt:lpstr>
      <vt:lpstr>CHILDREN AND FAMILIES:  types of cases</vt:lpstr>
      <vt:lpstr>CHILDREN AND FAMILIES:  New Partnerships</vt:lpstr>
      <vt:lpstr>Some Child Clients</vt:lpstr>
      <vt:lpstr>TESTIMONIAL</vt:lpstr>
      <vt:lpstr>MISSION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CIVIL LITIGATION CLINIC</dc:title>
  <dc:creator>Christina A Zawisza (czawisza)</dc:creator>
  <cp:lastModifiedBy>Cheryl Foshee Edwards (cedwrds2)</cp:lastModifiedBy>
  <cp:revision>6</cp:revision>
  <dcterms:created xsi:type="dcterms:W3CDTF">2014-09-28T21:09:19Z</dcterms:created>
  <dcterms:modified xsi:type="dcterms:W3CDTF">2015-06-22T15:39:24Z</dcterms:modified>
</cp:coreProperties>
</file>